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Macintosh%20HD:Users:joaomarcelobrasileirodeaguiar:Downloads:dados%20para%20relatorio%201&#186;%20trimestre%202015%20corrigida-3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Macintosh%20HD:Users:joaomarcelobrasileirodeaguiar:Downloads:dados%20para%20relatorio%201&#186;%20trimestre%202015%20corrigida-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aomarcelobrasileirodeaguiar:Downloads:dados%20para%20relatorio%201&#186;%20trimestre%202015%20corrigida-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Plan3!$A$5</c:f>
              <c:strCache>
                <c:ptCount val="1"/>
                <c:pt idx="0">
                  <c:v>Total de ocorrências de Roubo (exceto roubo de veículos e latrocínio) registradas nos distritos policiais em Teresina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Plan3!$B$4:$D$4</c:f>
              <c:numCache>
                <c:formatCode>mmm\-yy</c:formatCode>
                <c:ptCount val="3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</c:numCache>
            </c:numRef>
          </c:cat>
          <c:val>
            <c:numRef>
              <c:f>Plan3!$B$5:$D$5</c:f>
              <c:numCache>
                <c:formatCode>General</c:formatCode>
                <c:ptCount val="3"/>
                <c:pt idx="0">
                  <c:v>1815</c:v>
                </c:pt>
                <c:pt idx="1">
                  <c:v>1319</c:v>
                </c:pt>
                <c:pt idx="2">
                  <c:v>1245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Plan3!$A$6</c:f>
              <c:strCache>
                <c:ptCount val="1"/>
                <c:pt idx="0">
                  <c:v>Total de ocorrências de Roubo de Veículos registradas da POLINTER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Plan3!$B$4:$D$4</c:f>
              <c:numCache>
                <c:formatCode>mmm\-yy</c:formatCode>
                <c:ptCount val="3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</c:numCache>
            </c:numRef>
          </c:cat>
          <c:val>
            <c:numRef>
              <c:f>Plan3!$B$6:$D$6</c:f>
              <c:numCache>
                <c:formatCode>General</c:formatCode>
                <c:ptCount val="3"/>
                <c:pt idx="0">
                  <c:v>291</c:v>
                </c:pt>
                <c:pt idx="1">
                  <c:v>220</c:v>
                </c:pt>
                <c:pt idx="2">
                  <c:v>158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Plan3!$A$7</c:f>
              <c:strCache>
                <c:ptCount val="1"/>
                <c:pt idx="0">
                  <c:v>Total de ocorrências de Furto (exceto furto de veículos) registradas nos distritos policiais em Teresina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Plan3!$B$4:$D$4</c:f>
              <c:numCache>
                <c:formatCode>mmm\-yy</c:formatCode>
                <c:ptCount val="3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</c:numCache>
            </c:numRef>
          </c:cat>
          <c:val>
            <c:numRef>
              <c:f>Plan3!$B$7:$D$7</c:f>
              <c:numCache>
                <c:formatCode>General</c:formatCode>
                <c:ptCount val="3"/>
                <c:pt idx="0">
                  <c:v>980</c:v>
                </c:pt>
                <c:pt idx="1">
                  <c:v>922</c:v>
                </c:pt>
                <c:pt idx="2">
                  <c:v>900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25856"/>
        <c:axId val="21227776"/>
      </c:lineChart>
      <c:dateAx>
        <c:axId val="21225856"/>
        <c:scaling>
          <c:orientation val="minMax"/>
        </c:scaling>
        <c:delete val="0"/>
        <c:axPos val="b"/>
        <c:numFmt formatCode="mmm/yy" sourceLinked="0"/>
        <c:majorTickMark val="out"/>
        <c:minorTickMark val="none"/>
        <c:tickLblPos val="nextTo"/>
        <c:crossAx val="21227776"/>
        <c:crosses val="autoZero"/>
        <c:auto val="1"/>
        <c:lblOffset val="100"/>
        <c:baseTimeUnit val="months"/>
      </c:dateAx>
      <c:valAx>
        <c:axId val="21227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258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734403641780804"/>
          <c:y val="0.162428550597842"/>
          <c:w val="0.321402772316706"/>
          <c:h val="0.65353771750753398"/>
        </c:manualLayout>
      </c:layout>
      <c:overlay val="0"/>
      <c:txPr>
        <a:bodyPr/>
        <a:lstStyle/>
        <a:p>
          <a:pPr>
            <a:defRPr sz="1200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Plan1!$B$43</c:f>
              <c:strCache>
                <c:ptCount val="1"/>
                <c:pt idx="0">
                  <c:v>TOTAL DO 1º TRIMESTRE/2014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Plan1!$A$44:$A$48</c:f>
              <c:strCache>
                <c:ptCount val="5"/>
                <c:pt idx="0">
                  <c:v>Homicídio doloso</c:v>
                </c:pt>
                <c:pt idx="1">
                  <c:v>Lesão Coporal Seguida de Morte</c:v>
                </c:pt>
                <c:pt idx="2">
                  <c:v>Roubo seguido de Morte</c:v>
                </c:pt>
                <c:pt idx="3">
                  <c:v>Estupro Seguido de Morte</c:v>
                </c:pt>
                <c:pt idx="4">
                  <c:v>TOTAL DE VITIMAS DE CVLIS EM TERESINA</c:v>
                </c:pt>
              </c:strCache>
            </c:strRef>
          </c:cat>
          <c:val>
            <c:numRef>
              <c:f>Plan1!$B$44:$B$48</c:f>
              <c:numCache>
                <c:formatCode>General</c:formatCode>
                <c:ptCount val="5"/>
                <c:pt idx="0">
                  <c:v>108</c:v>
                </c:pt>
                <c:pt idx="1">
                  <c:v>2</c:v>
                </c:pt>
                <c:pt idx="2">
                  <c:v>5</c:v>
                </c:pt>
                <c:pt idx="3">
                  <c:v>0</c:v>
                </c:pt>
                <c:pt idx="4">
                  <c:v>115</c:v>
                </c:pt>
              </c:numCache>
            </c:numRef>
          </c:val>
        </c:ser>
        <c:ser>
          <c:idx val="1"/>
          <c:order val="1"/>
          <c:tx>
            <c:strRef>
              <c:f>Plan1!$C$43</c:f>
              <c:strCache>
                <c:ptCount val="1"/>
                <c:pt idx="0">
                  <c:v>TOTAL DO 1º TRIMESTRE/2015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Plan1!$A$44:$A$48</c:f>
              <c:strCache>
                <c:ptCount val="5"/>
                <c:pt idx="0">
                  <c:v>Homicídio doloso</c:v>
                </c:pt>
                <c:pt idx="1">
                  <c:v>Lesão Coporal Seguida de Morte</c:v>
                </c:pt>
                <c:pt idx="2">
                  <c:v>Roubo seguido de Morte</c:v>
                </c:pt>
                <c:pt idx="3">
                  <c:v>Estupro Seguido de Morte</c:v>
                </c:pt>
                <c:pt idx="4">
                  <c:v>TOTAL DE VITIMAS DE CVLIS EM TERESINA</c:v>
                </c:pt>
              </c:strCache>
            </c:strRef>
          </c:cat>
          <c:val>
            <c:numRef>
              <c:f>Plan1!$C$44:$C$48</c:f>
              <c:numCache>
                <c:formatCode>General</c:formatCode>
                <c:ptCount val="5"/>
                <c:pt idx="0">
                  <c:v>82</c:v>
                </c:pt>
                <c:pt idx="1">
                  <c:v>2</c:v>
                </c:pt>
                <c:pt idx="2">
                  <c:v>6</c:v>
                </c:pt>
                <c:pt idx="3">
                  <c:v>0</c:v>
                </c:pt>
                <c:pt idx="4">
                  <c:v>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1418368"/>
        <c:axId val="21419904"/>
        <c:axId val="0"/>
      </c:bar3DChart>
      <c:catAx>
        <c:axId val="21418368"/>
        <c:scaling>
          <c:orientation val="minMax"/>
        </c:scaling>
        <c:delete val="0"/>
        <c:axPos val="b"/>
        <c:majorTickMark val="out"/>
        <c:minorTickMark val="none"/>
        <c:tickLblPos val="nextTo"/>
        <c:crossAx val="21419904"/>
        <c:crosses val="autoZero"/>
        <c:auto val="1"/>
        <c:lblAlgn val="ctr"/>
        <c:lblOffset val="100"/>
        <c:noMultiLvlLbl val="0"/>
      </c:catAx>
      <c:valAx>
        <c:axId val="214199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4183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Plan1!$B$59</c:f>
              <c:strCache>
                <c:ptCount val="1"/>
                <c:pt idx="0">
                  <c:v>TOTAL DO 1º TRIMESTRE/2014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Plan1!$A$60:$A$64</c:f>
              <c:strCache>
                <c:ptCount val="5"/>
                <c:pt idx="0">
                  <c:v>Homicídio doloso</c:v>
                </c:pt>
                <c:pt idx="1">
                  <c:v>Lesão Coporal Seguida de Morte</c:v>
                </c:pt>
                <c:pt idx="2">
                  <c:v>Roubo seguido de Morte</c:v>
                </c:pt>
                <c:pt idx="3">
                  <c:v>Estupro Seguido de Morte</c:v>
                </c:pt>
                <c:pt idx="4">
                  <c:v>TOTAL DE VITIMAS DE  CVLI NO PIAUÍ</c:v>
                </c:pt>
              </c:strCache>
            </c:strRef>
          </c:cat>
          <c:val>
            <c:numRef>
              <c:f>Plan1!$B$60:$B$64</c:f>
              <c:numCache>
                <c:formatCode>General</c:formatCode>
                <c:ptCount val="5"/>
                <c:pt idx="0">
                  <c:v>156</c:v>
                </c:pt>
                <c:pt idx="1">
                  <c:v>3</c:v>
                </c:pt>
                <c:pt idx="2">
                  <c:v>10</c:v>
                </c:pt>
                <c:pt idx="3">
                  <c:v>0</c:v>
                </c:pt>
                <c:pt idx="4">
                  <c:v>169</c:v>
                </c:pt>
              </c:numCache>
            </c:numRef>
          </c:val>
        </c:ser>
        <c:ser>
          <c:idx val="1"/>
          <c:order val="1"/>
          <c:tx>
            <c:strRef>
              <c:f>Plan1!$C$59</c:f>
              <c:strCache>
                <c:ptCount val="1"/>
                <c:pt idx="0">
                  <c:v>TOTAL DO 1º TRIMESTRE/2015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Plan1!$A$60:$A$64</c:f>
              <c:strCache>
                <c:ptCount val="5"/>
                <c:pt idx="0">
                  <c:v>Homicídio doloso</c:v>
                </c:pt>
                <c:pt idx="1">
                  <c:v>Lesão Coporal Seguida de Morte</c:v>
                </c:pt>
                <c:pt idx="2">
                  <c:v>Roubo seguido de Morte</c:v>
                </c:pt>
                <c:pt idx="3">
                  <c:v>Estupro Seguido de Morte</c:v>
                </c:pt>
                <c:pt idx="4">
                  <c:v>TOTAL DE VITIMAS DE  CVLI NO PIAUÍ</c:v>
                </c:pt>
              </c:strCache>
            </c:strRef>
          </c:cat>
          <c:val>
            <c:numRef>
              <c:f>Plan1!$C$60:$C$64</c:f>
              <c:numCache>
                <c:formatCode>General</c:formatCode>
                <c:ptCount val="5"/>
                <c:pt idx="0">
                  <c:v>145</c:v>
                </c:pt>
                <c:pt idx="1">
                  <c:v>5</c:v>
                </c:pt>
                <c:pt idx="2">
                  <c:v>10</c:v>
                </c:pt>
                <c:pt idx="3">
                  <c:v>1</c:v>
                </c:pt>
                <c:pt idx="4">
                  <c:v>161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1455616"/>
        <c:axId val="21457152"/>
        <c:axId val="0"/>
      </c:bar3DChart>
      <c:catAx>
        <c:axId val="21455616"/>
        <c:scaling>
          <c:orientation val="minMax"/>
        </c:scaling>
        <c:delete val="0"/>
        <c:axPos val="b"/>
        <c:majorTickMark val="out"/>
        <c:minorTickMark val="none"/>
        <c:tickLblPos val="nextTo"/>
        <c:crossAx val="21457152"/>
        <c:crosses val="autoZero"/>
        <c:auto val="1"/>
        <c:lblAlgn val="ctr"/>
        <c:lblOffset val="100"/>
        <c:noMultiLvlLbl val="0"/>
      </c:catAx>
      <c:valAx>
        <c:axId val="214571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4556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0.93086</cdr:x>
      <cdr:y>0.00526</cdr:y>
    </cdr:from>
    <cdr:to>
      <cdr:x>1</cdr:x>
      <cdr:y>0.15526</cdr:y>
    </cdr:to>
    <cdr:pic>
      <cdr:nvPicPr>
        <cdr:cNvPr id="2" name="Picture 3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/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7019925" y="19050"/>
          <a:ext cx="514350" cy="54292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0.89683</cdr:x>
      <cdr:y>0</cdr:y>
    </cdr:from>
    <cdr:to>
      <cdr:x>1</cdr:x>
      <cdr:y>0.21439</cdr:y>
    </cdr:to>
    <cdr:pic>
      <cdr:nvPicPr>
        <cdr:cNvPr id="2" name="Picture 1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7708814" y="0"/>
          <a:ext cx="886799" cy="94978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</a:extLst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26DBCF-C508-434C-A332-7C6DB7954416}" type="datetimeFigureOut">
              <a:rPr lang="en-US" smtClean="0"/>
              <a:t>4/1/2015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F8F6B-C090-B94B-AB7C-35847B1CE9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7507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F8F6B-C090-B94B-AB7C-35847B1CE92F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4628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781A3-DB7E-6F48-A2E6-5F48D928F626}" type="datetimeFigureOut">
              <a:rPr lang="en-US" smtClean="0"/>
              <a:t>4/1/2015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9943-9766-FA47-ABFD-D76C40F971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9109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781A3-DB7E-6F48-A2E6-5F48D928F626}" type="datetimeFigureOut">
              <a:rPr lang="en-US" smtClean="0"/>
              <a:t>4/1/2015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9943-9766-FA47-ABFD-D76C40F971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9682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781A3-DB7E-6F48-A2E6-5F48D928F626}" type="datetimeFigureOut">
              <a:rPr lang="en-US" smtClean="0"/>
              <a:t>4/1/2015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9943-9766-FA47-ABFD-D76C40F971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2974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781A3-DB7E-6F48-A2E6-5F48D928F626}" type="datetimeFigureOut">
              <a:rPr lang="en-US" smtClean="0"/>
              <a:t>4/1/2015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9943-9766-FA47-ABFD-D76C40F971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8662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781A3-DB7E-6F48-A2E6-5F48D928F626}" type="datetimeFigureOut">
              <a:rPr lang="en-US" smtClean="0"/>
              <a:t>4/1/2015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9943-9766-FA47-ABFD-D76C40F971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1403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781A3-DB7E-6F48-A2E6-5F48D928F626}" type="datetimeFigureOut">
              <a:rPr lang="en-US" smtClean="0"/>
              <a:t>4/1/2015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9943-9766-FA47-ABFD-D76C40F971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4901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781A3-DB7E-6F48-A2E6-5F48D928F626}" type="datetimeFigureOut">
              <a:rPr lang="en-US" smtClean="0"/>
              <a:t>4/1/2015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9943-9766-FA47-ABFD-D76C40F971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765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781A3-DB7E-6F48-A2E6-5F48D928F626}" type="datetimeFigureOut">
              <a:rPr lang="en-US" smtClean="0"/>
              <a:t>4/1/2015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9943-9766-FA47-ABFD-D76C40F971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3424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781A3-DB7E-6F48-A2E6-5F48D928F626}" type="datetimeFigureOut">
              <a:rPr lang="en-US" smtClean="0"/>
              <a:t>4/1/2015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9943-9766-FA47-ABFD-D76C40F971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4240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781A3-DB7E-6F48-A2E6-5F48D928F626}" type="datetimeFigureOut">
              <a:rPr lang="en-US" smtClean="0"/>
              <a:t>4/1/2015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9943-9766-FA47-ABFD-D76C40F971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4769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781A3-DB7E-6F48-A2E6-5F48D928F626}" type="datetimeFigureOut">
              <a:rPr lang="en-US" smtClean="0"/>
              <a:t>4/1/2015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9943-9766-FA47-ABFD-D76C40F971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1740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781A3-DB7E-6F48-A2E6-5F48D928F626}" type="datetimeFigureOut">
              <a:rPr lang="en-US" smtClean="0"/>
              <a:t>4/1/2015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E9943-9766-FA47-ABFD-D76C40F971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6309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RELATÓRIO ESTATÍSTICO DO 1º TRIMESTRE 2015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22756"/>
            <a:ext cx="6400800" cy="516044"/>
          </a:xfrm>
        </p:spPr>
        <p:txBody>
          <a:bodyPr>
            <a:normAutofit fontScale="92500" lnSpcReduction="10000"/>
          </a:bodyPr>
          <a:lstStyle/>
          <a:p>
            <a:r>
              <a:rPr lang="pt-BR" b="1" dirty="0" smtClean="0"/>
              <a:t>Abril/2015</a:t>
            </a:r>
            <a:endParaRPr lang="pt-BR" b="1" dirty="0"/>
          </a:p>
        </p:txBody>
      </p:sp>
      <p:sp>
        <p:nvSpPr>
          <p:cNvPr id="4" name="Rectangle 3"/>
          <p:cNvSpPr/>
          <p:nvPr/>
        </p:nvSpPr>
        <p:spPr>
          <a:xfrm>
            <a:off x="0" y="124566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b="1" dirty="0" smtClean="0"/>
          </a:p>
          <a:p>
            <a:pPr algn="ctr"/>
            <a:endParaRPr lang="pt-BR" b="1" dirty="0"/>
          </a:p>
          <a:p>
            <a:pPr algn="ctr"/>
            <a:endParaRPr lang="pt-BR" b="1" dirty="0" smtClean="0"/>
          </a:p>
          <a:p>
            <a:pPr algn="ctr"/>
            <a:r>
              <a:rPr lang="pt-BR" b="1" dirty="0" smtClean="0"/>
              <a:t>SECRETARIA DE SEGURANÇA PÚBLICA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7550" y="1"/>
            <a:ext cx="886799" cy="949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6141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792288" y="4684285"/>
            <a:ext cx="5486400" cy="54835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Gráfico de Total de Roubos, Roubo de Veículos e Total de furto em Teresina no ano de 2015</a:t>
            </a:r>
            <a:endParaRPr lang="pt-BR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1184018"/>
          </a:xfrm>
        </p:spPr>
        <p:txBody>
          <a:bodyPr/>
          <a:lstStyle/>
          <a:p>
            <a:r>
              <a:rPr lang="pt-BR" dirty="0" smtClean="0"/>
              <a:t>RESEALE XXXX</a:t>
            </a:r>
            <a:endParaRPr lang="pt-BR" dirty="0"/>
          </a:p>
        </p:txBody>
      </p:sp>
      <p:graphicFrame>
        <p:nvGraphicFramePr>
          <p:cNvPr id="15" name="Gráfico 2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652437327"/>
              </p:ext>
            </p:extLst>
          </p:nvPr>
        </p:nvGraphicFramePr>
        <p:xfrm>
          <a:off x="115450" y="0"/>
          <a:ext cx="9028550" cy="4727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1918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39430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Total de vítimas de Crimes Violentos Letais Intencionais (</a:t>
            </a:r>
            <a:r>
              <a:rPr lang="pt-BR" dirty="0" err="1" smtClean="0"/>
              <a:t>CVLIs</a:t>
            </a:r>
            <a:r>
              <a:rPr lang="pt-BR" dirty="0" smtClean="0"/>
              <a:t>) em Teresina nos anos 2014 e 2015</a:t>
            </a:r>
            <a:endParaRPr lang="pt-B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t-BR" dirty="0" smtClean="0"/>
              <a:t>REALIASE XXXX</a:t>
            </a:r>
          </a:p>
          <a:p>
            <a:endParaRPr lang="pt-BR" dirty="0"/>
          </a:p>
        </p:txBody>
      </p:sp>
      <p:graphicFrame>
        <p:nvGraphicFramePr>
          <p:cNvPr id="5" name="Picture Placeholder 4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1683994350"/>
              </p:ext>
            </p:extLst>
          </p:nvPr>
        </p:nvGraphicFramePr>
        <p:xfrm>
          <a:off x="548387" y="187595"/>
          <a:ext cx="8595613" cy="4430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7276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Total de vítimas de Crimes Violentos Letais Intencionais (</a:t>
            </a:r>
            <a:r>
              <a:rPr lang="pt-BR" dirty="0" err="1" smtClean="0"/>
              <a:t>CVLIs</a:t>
            </a:r>
            <a:r>
              <a:rPr lang="pt-BR" dirty="0" smtClean="0"/>
              <a:t>) no Piauí nos anos 2014 e 2015</a:t>
            </a:r>
            <a:endParaRPr lang="pt-B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t-BR" dirty="0" smtClean="0"/>
              <a:t>RELIASE </a:t>
            </a:r>
            <a:r>
              <a:rPr lang="pt-BR" dirty="0" err="1" smtClean="0"/>
              <a:t>xxx</a:t>
            </a:r>
            <a:endParaRPr lang="pt-BR" dirty="0"/>
          </a:p>
        </p:txBody>
      </p:sp>
      <p:graphicFrame>
        <p:nvGraphicFramePr>
          <p:cNvPr id="5" name="Picture Placeholder 4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355811530"/>
              </p:ext>
            </p:extLst>
          </p:nvPr>
        </p:nvGraphicFramePr>
        <p:xfrm>
          <a:off x="115450" y="612775"/>
          <a:ext cx="902855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7201" y="0"/>
            <a:ext cx="886799" cy="949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4838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73</Words>
  <Application>Microsoft Office PowerPoint</Application>
  <PresentationFormat>Apresentação na tela (4:3)</PresentationFormat>
  <Paragraphs>13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Office Theme</vt:lpstr>
      <vt:lpstr>RELATÓRIO ESTATÍSTICO DO 1º TRIMESTRE 2015</vt:lpstr>
      <vt:lpstr>Gráfico de Total de Roubos, Roubo de Veículos e Total de furto em Teresina no ano de 2015</vt:lpstr>
      <vt:lpstr>Total de vítimas de Crimes Violentos Letais Intencionais (CVLIs) em Teresina nos anos 2014 e 2015</vt:lpstr>
      <vt:lpstr>Total de vítimas de Crimes Violentos Letais Intencionais (CVLIs) no Piauí nos anos 2014 e 2015</vt:lpstr>
    </vt:vector>
  </TitlesOfParts>
  <Company>joao marcelo aguiar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RELATÓRIO ESTATÍSTICO DO 1º TRIMESTRE 2015</dc:title>
  <dc:creator>joao marcelo aguiar</dc:creator>
  <cp:lastModifiedBy>WINDOWS</cp:lastModifiedBy>
  <cp:revision>3</cp:revision>
  <dcterms:created xsi:type="dcterms:W3CDTF">2015-04-01T00:27:03Z</dcterms:created>
  <dcterms:modified xsi:type="dcterms:W3CDTF">2015-04-01T18:43:34Z</dcterms:modified>
</cp:coreProperties>
</file>