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9" r:id="rId6"/>
    <p:sldId id="260" r:id="rId7"/>
    <p:sldId id="261" r:id="rId8"/>
    <p:sldId id="263" r:id="rId9"/>
    <p:sldId id="264" r:id="rId10"/>
    <p:sldId id="265" r:id="rId11"/>
    <p:sldId id="266" r:id="rId12"/>
    <p:sldId id="267" r:id="rId13"/>
    <p:sldId id="268" r:id="rId14"/>
    <p:sldId id="269" r:id="rId15"/>
    <p:sldId id="270" r:id="rId16"/>
    <p:sldId id="294" r:id="rId17"/>
    <p:sldId id="272" r:id="rId18"/>
    <p:sldId id="273" r:id="rId19"/>
    <p:sldId id="298" r:id="rId20"/>
    <p:sldId id="299" r:id="rId21"/>
    <p:sldId id="274" r:id="rId22"/>
    <p:sldId id="275" r:id="rId23"/>
    <p:sldId id="276" r:id="rId24"/>
    <p:sldId id="277" r:id="rId25"/>
    <p:sldId id="278" r:id="rId26"/>
    <p:sldId id="281" r:id="rId27"/>
    <p:sldId id="283" r:id="rId28"/>
    <p:sldId id="284" r:id="rId29"/>
    <p:sldId id="285" r:id="rId30"/>
    <p:sldId id="286" r:id="rId31"/>
    <p:sldId id="287" r:id="rId32"/>
    <p:sldId id="288" r:id="rId33"/>
    <p:sldId id="293" r:id="rId34"/>
    <p:sldId id="289" r:id="rId35"/>
    <p:sldId id="290" r:id="rId36"/>
    <p:sldId id="291" r:id="rId37"/>
    <p:sldId id="292" r:id="rId38"/>
    <p:sldId id="300" r:id="rId39"/>
    <p:sldId id="301" r:id="rId40"/>
    <p:sldId id="302" r:id="rId41"/>
    <p:sldId id="303" r:id="rId42"/>
    <p:sldId id="296" r:id="rId4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96803" autoAdjust="0"/>
  </p:normalViewPr>
  <p:slideViewPr>
    <p:cSldViewPr>
      <p:cViewPr>
        <p:scale>
          <a:sx n="71" d="100"/>
          <a:sy n="71" d="100"/>
        </p:scale>
        <p:origin x="-9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AB0DBBA-DBDD-4AB9-B802-746EFF5DB5BF}" type="datetimeFigureOut">
              <a:rPr lang="pt-BR" smtClean="0"/>
              <a:t>29/01/2017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9A6AB2-808A-4FA1-8918-9E69FF7274AE}" type="slidenum">
              <a:rPr lang="pt-BR" smtClean="0"/>
              <a:t>‹nº›</a:t>
            </a:fld>
            <a:endParaRPr lang="pt-BR"/>
          </a:p>
        </p:txBody>
      </p:sp>
    </p:spTree>
    <p:extLst>
      <p:ext uri="{BB962C8B-B14F-4D97-AF65-F5344CB8AC3E}">
        <p14:creationId xmlns:p14="http://schemas.microsoft.com/office/powerpoint/2010/main" val="23109752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AB0DBBA-DBDD-4AB9-B802-746EFF5DB5BF}" type="datetimeFigureOut">
              <a:rPr lang="pt-BR" smtClean="0"/>
              <a:t>29/01/2017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9A6AB2-808A-4FA1-8918-9E69FF7274AE}" type="slidenum">
              <a:rPr lang="pt-BR" smtClean="0"/>
              <a:t>‹nº›</a:t>
            </a:fld>
            <a:endParaRPr lang="pt-BR"/>
          </a:p>
        </p:txBody>
      </p:sp>
    </p:spTree>
    <p:extLst>
      <p:ext uri="{BB962C8B-B14F-4D97-AF65-F5344CB8AC3E}">
        <p14:creationId xmlns:p14="http://schemas.microsoft.com/office/powerpoint/2010/main" val="6848998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AB0DBBA-DBDD-4AB9-B802-746EFF5DB5BF}" type="datetimeFigureOut">
              <a:rPr lang="pt-BR" smtClean="0"/>
              <a:t>29/01/2017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9A6AB2-808A-4FA1-8918-9E69FF7274AE}" type="slidenum">
              <a:rPr lang="pt-BR" smtClean="0"/>
              <a:t>‹nº›</a:t>
            </a:fld>
            <a:endParaRPr lang="pt-BR"/>
          </a:p>
        </p:txBody>
      </p:sp>
    </p:spTree>
    <p:extLst>
      <p:ext uri="{BB962C8B-B14F-4D97-AF65-F5344CB8AC3E}">
        <p14:creationId xmlns:p14="http://schemas.microsoft.com/office/powerpoint/2010/main" val="23320879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AB0DBBA-DBDD-4AB9-B802-746EFF5DB5BF}" type="datetimeFigureOut">
              <a:rPr lang="pt-BR" smtClean="0"/>
              <a:t>29/01/2017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9A6AB2-808A-4FA1-8918-9E69FF7274AE}" type="slidenum">
              <a:rPr lang="pt-BR" smtClean="0"/>
              <a:t>‹nº›</a:t>
            </a:fld>
            <a:endParaRPr lang="pt-BR"/>
          </a:p>
        </p:txBody>
      </p:sp>
    </p:spTree>
    <p:extLst>
      <p:ext uri="{BB962C8B-B14F-4D97-AF65-F5344CB8AC3E}">
        <p14:creationId xmlns:p14="http://schemas.microsoft.com/office/powerpoint/2010/main" val="7011185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AB0DBBA-DBDD-4AB9-B802-746EFF5DB5BF}" type="datetimeFigureOut">
              <a:rPr lang="pt-BR" smtClean="0"/>
              <a:t>29/01/2017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9A6AB2-808A-4FA1-8918-9E69FF7274AE}" type="slidenum">
              <a:rPr lang="pt-BR" smtClean="0"/>
              <a:t>‹nº›</a:t>
            </a:fld>
            <a:endParaRPr lang="pt-BR"/>
          </a:p>
        </p:txBody>
      </p:sp>
    </p:spTree>
    <p:extLst>
      <p:ext uri="{BB962C8B-B14F-4D97-AF65-F5344CB8AC3E}">
        <p14:creationId xmlns:p14="http://schemas.microsoft.com/office/powerpoint/2010/main" val="8964807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AB0DBBA-DBDD-4AB9-B802-746EFF5DB5BF}" type="datetimeFigureOut">
              <a:rPr lang="pt-BR" smtClean="0"/>
              <a:t>29/01/2017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99A6AB2-808A-4FA1-8918-9E69FF7274AE}" type="slidenum">
              <a:rPr lang="pt-BR" smtClean="0"/>
              <a:t>‹nº›</a:t>
            </a:fld>
            <a:endParaRPr lang="pt-BR"/>
          </a:p>
        </p:txBody>
      </p:sp>
    </p:spTree>
    <p:extLst>
      <p:ext uri="{BB962C8B-B14F-4D97-AF65-F5344CB8AC3E}">
        <p14:creationId xmlns:p14="http://schemas.microsoft.com/office/powerpoint/2010/main" val="27077438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AB0DBBA-DBDD-4AB9-B802-746EFF5DB5BF}" type="datetimeFigureOut">
              <a:rPr lang="pt-BR" smtClean="0"/>
              <a:t>29/01/2017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99A6AB2-808A-4FA1-8918-9E69FF7274AE}" type="slidenum">
              <a:rPr lang="pt-BR" smtClean="0"/>
              <a:t>‹nº›</a:t>
            </a:fld>
            <a:endParaRPr lang="pt-BR"/>
          </a:p>
        </p:txBody>
      </p:sp>
    </p:spTree>
    <p:extLst>
      <p:ext uri="{BB962C8B-B14F-4D97-AF65-F5344CB8AC3E}">
        <p14:creationId xmlns:p14="http://schemas.microsoft.com/office/powerpoint/2010/main" val="4332741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AB0DBBA-DBDD-4AB9-B802-746EFF5DB5BF}" type="datetimeFigureOut">
              <a:rPr lang="pt-BR" smtClean="0"/>
              <a:t>29/01/2017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99A6AB2-808A-4FA1-8918-9E69FF7274AE}" type="slidenum">
              <a:rPr lang="pt-BR" smtClean="0"/>
              <a:t>‹nº›</a:t>
            </a:fld>
            <a:endParaRPr lang="pt-BR"/>
          </a:p>
        </p:txBody>
      </p:sp>
    </p:spTree>
    <p:extLst>
      <p:ext uri="{BB962C8B-B14F-4D97-AF65-F5344CB8AC3E}">
        <p14:creationId xmlns:p14="http://schemas.microsoft.com/office/powerpoint/2010/main" val="4413077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AB0DBBA-DBDD-4AB9-B802-746EFF5DB5BF}" type="datetimeFigureOut">
              <a:rPr lang="pt-BR" smtClean="0"/>
              <a:t>29/01/2017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99A6AB2-808A-4FA1-8918-9E69FF7274AE}" type="slidenum">
              <a:rPr lang="pt-BR" smtClean="0"/>
              <a:t>‹nº›</a:t>
            </a:fld>
            <a:endParaRPr lang="pt-BR"/>
          </a:p>
        </p:txBody>
      </p:sp>
    </p:spTree>
    <p:extLst>
      <p:ext uri="{BB962C8B-B14F-4D97-AF65-F5344CB8AC3E}">
        <p14:creationId xmlns:p14="http://schemas.microsoft.com/office/powerpoint/2010/main" val="18255897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AB0DBBA-DBDD-4AB9-B802-746EFF5DB5BF}" type="datetimeFigureOut">
              <a:rPr lang="pt-BR" smtClean="0"/>
              <a:t>29/01/2017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99A6AB2-808A-4FA1-8918-9E69FF7274AE}" type="slidenum">
              <a:rPr lang="pt-BR" smtClean="0"/>
              <a:t>‹nº›</a:t>
            </a:fld>
            <a:endParaRPr lang="pt-BR"/>
          </a:p>
        </p:txBody>
      </p:sp>
    </p:spTree>
    <p:extLst>
      <p:ext uri="{BB962C8B-B14F-4D97-AF65-F5344CB8AC3E}">
        <p14:creationId xmlns:p14="http://schemas.microsoft.com/office/powerpoint/2010/main" val="32530617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AB0DBBA-DBDD-4AB9-B802-746EFF5DB5BF}" type="datetimeFigureOut">
              <a:rPr lang="pt-BR" smtClean="0"/>
              <a:t>29/01/2017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99A6AB2-808A-4FA1-8918-9E69FF7274AE}" type="slidenum">
              <a:rPr lang="pt-BR" smtClean="0"/>
              <a:t>‹nº›</a:t>
            </a:fld>
            <a:endParaRPr lang="pt-BR"/>
          </a:p>
        </p:txBody>
      </p:sp>
    </p:spTree>
    <p:extLst>
      <p:ext uri="{BB962C8B-B14F-4D97-AF65-F5344CB8AC3E}">
        <p14:creationId xmlns:p14="http://schemas.microsoft.com/office/powerpoint/2010/main" val="4213633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0DBBA-DBDD-4AB9-B802-746EFF5DB5BF}" type="datetimeFigureOut">
              <a:rPr lang="pt-BR" smtClean="0"/>
              <a:t>29/01/2017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A6AB2-808A-4FA1-8918-9E69FF7274AE}" type="slidenum">
              <a:rPr lang="pt-BR" smtClean="0"/>
              <a:t>‹nº›</a:t>
            </a:fld>
            <a:endParaRPr lang="pt-BR"/>
          </a:p>
        </p:txBody>
      </p:sp>
    </p:spTree>
    <p:extLst>
      <p:ext uri="{BB962C8B-B14F-4D97-AF65-F5344CB8AC3E}">
        <p14:creationId xmlns:p14="http://schemas.microsoft.com/office/powerpoint/2010/main" val="3234429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60648"/>
            <a:ext cx="7772400" cy="1470025"/>
          </a:xfrm>
          <a:solidFill>
            <a:schemeClr val="bg1">
              <a:lumMod val="75000"/>
              <a:alpha val="62000"/>
            </a:schemeClr>
          </a:solidFill>
        </p:spPr>
        <p:txBody>
          <a:bodyPr/>
          <a:lstStyle/>
          <a:p>
            <a:r>
              <a:rPr lang="pt-BR" b="1" dirty="0">
                <a:effectLst>
                  <a:outerShdw blurRad="38100" dist="38100" dir="2700000" algn="tl">
                    <a:srgbClr val="000000">
                      <a:alpha val="43137"/>
                    </a:srgbClr>
                  </a:outerShdw>
                </a:effectLst>
                <a:latin typeface="Narkisim" pitchFamily="34" charset="-79"/>
                <a:cs typeface="Narkisim" pitchFamily="34" charset="-79"/>
              </a:rPr>
              <a:t>OPERAÇÃO </a:t>
            </a:r>
            <a:r>
              <a:rPr lang="pt-BR" b="1" i="1" dirty="0">
                <a:effectLst>
                  <a:outerShdw blurRad="38100" dist="38100" dir="2700000" algn="tl">
                    <a:srgbClr val="000000">
                      <a:alpha val="43137"/>
                    </a:srgbClr>
                  </a:outerShdw>
                </a:effectLst>
                <a:latin typeface="Narkisim" pitchFamily="34" charset="-79"/>
                <a:cs typeface="Narkisim" pitchFamily="34" charset="-79"/>
              </a:rPr>
              <a:t>CASH</a:t>
            </a:r>
          </a:p>
        </p:txBody>
      </p:sp>
      <p:sp>
        <p:nvSpPr>
          <p:cNvPr id="3" name="Subtítulo 2"/>
          <p:cNvSpPr>
            <a:spLocks noGrp="1"/>
          </p:cNvSpPr>
          <p:nvPr>
            <p:ph type="subTitle" idx="1"/>
          </p:nvPr>
        </p:nvSpPr>
        <p:spPr>
          <a:xfrm>
            <a:off x="1436154" y="2348880"/>
            <a:ext cx="6400800" cy="1752600"/>
          </a:xfrm>
          <a:solidFill>
            <a:schemeClr val="bg1">
              <a:lumMod val="65000"/>
              <a:alpha val="50000"/>
            </a:schemeClr>
          </a:solidFill>
          <a:ln>
            <a:solidFill>
              <a:schemeClr val="bg1">
                <a:lumMod val="50000"/>
              </a:schemeClr>
            </a:solidFill>
          </a:ln>
        </p:spPr>
        <p:txBody>
          <a:bodyPr>
            <a:normAutofit fontScale="92500" lnSpcReduction="20000"/>
          </a:bodyPr>
          <a:lstStyle/>
          <a:p>
            <a:r>
              <a:rPr lang="pt-BR" dirty="0">
                <a:solidFill>
                  <a:schemeClr val="tx1"/>
                </a:solidFill>
                <a:latin typeface="Narkisim" pitchFamily="34" charset="-79"/>
                <a:cs typeface="Narkisim" pitchFamily="34" charset="-79"/>
              </a:rPr>
              <a:t>Secretaria de Segurança Pública – PI </a:t>
            </a:r>
          </a:p>
          <a:p>
            <a:r>
              <a:rPr lang="pt-BR" dirty="0">
                <a:solidFill>
                  <a:schemeClr val="tx1"/>
                </a:solidFill>
                <a:latin typeface="Narkisim" pitchFamily="34" charset="-79"/>
                <a:cs typeface="Narkisim" pitchFamily="34" charset="-79"/>
              </a:rPr>
              <a:t>Polícia Civil – PI</a:t>
            </a:r>
          </a:p>
          <a:p>
            <a:r>
              <a:rPr lang="pt-BR" dirty="0">
                <a:solidFill>
                  <a:schemeClr val="tx1"/>
                </a:solidFill>
                <a:latin typeface="Narkisim" pitchFamily="34" charset="-79"/>
                <a:cs typeface="Narkisim" pitchFamily="34" charset="-79"/>
              </a:rPr>
              <a:t>Polícia Militar – PI</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4464" y="4481678"/>
            <a:ext cx="3024336" cy="2052228"/>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4481678"/>
            <a:ext cx="2052228" cy="2052228"/>
          </a:xfrm>
          <a:prstGeom prst="rect">
            <a:avLst/>
          </a:prstGeom>
        </p:spPr>
      </p:pic>
    </p:spTree>
    <p:extLst>
      <p:ext uri="{BB962C8B-B14F-4D97-AF65-F5344CB8AC3E}">
        <p14:creationId xmlns:p14="http://schemas.microsoft.com/office/powerpoint/2010/main" val="23940042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“Quadrilheiros”</a:t>
            </a:r>
          </a:p>
        </p:txBody>
      </p:sp>
      <p:pic>
        <p:nvPicPr>
          <p:cNvPr id="27" name="Imagem 26"/>
          <p:cNvPicPr>
            <a:picLocks noChangeAspect="1"/>
          </p:cNvPicPr>
          <p:nvPr/>
        </p:nvPicPr>
        <p:blipFill rotWithShape="1">
          <a:blip r:embed="rId2" cstate="print">
            <a:extLst>
              <a:ext uri="{28A0092B-C50C-407E-A947-70E740481C1C}">
                <a14:useLocalDpi xmlns:a14="http://schemas.microsoft.com/office/drawing/2010/main" val="0"/>
              </a:ext>
            </a:extLst>
          </a:blip>
          <a:srcRect l="21481" r="17774" b="50049"/>
          <a:stretch/>
        </p:blipFill>
        <p:spPr>
          <a:xfrm>
            <a:off x="900088" y="1310156"/>
            <a:ext cx="1261485" cy="1844157"/>
          </a:xfrm>
          <a:prstGeom prst="rect">
            <a:avLst/>
          </a:prstGeom>
          <a:ln w="31750">
            <a:solidFill>
              <a:schemeClr val="tx1"/>
            </a:solidFill>
            <a:prstDash val="dash"/>
          </a:ln>
        </p:spPr>
      </p:pic>
      <p:pic>
        <p:nvPicPr>
          <p:cNvPr id="42" name="Imagem 41"/>
          <p:cNvPicPr>
            <a:picLocks noChangeAspect="1"/>
          </p:cNvPicPr>
          <p:nvPr/>
        </p:nvPicPr>
        <p:blipFill rotWithShape="1">
          <a:blip r:embed="rId3" cstate="print">
            <a:extLst>
              <a:ext uri="{28A0092B-C50C-407E-A947-70E740481C1C}">
                <a14:useLocalDpi xmlns:a14="http://schemas.microsoft.com/office/drawing/2010/main" val="0"/>
              </a:ext>
            </a:extLst>
          </a:blip>
          <a:srcRect l="37726" t="10430" r="31099" b="24373"/>
          <a:stretch/>
        </p:blipFill>
        <p:spPr>
          <a:xfrm>
            <a:off x="2824338" y="1310156"/>
            <a:ext cx="1316909" cy="1844157"/>
          </a:xfrm>
          <a:prstGeom prst="rect">
            <a:avLst/>
          </a:prstGeom>
          <a:ln w="31750">
            <a:solidFill>
              <a:schemeClr val="tx1"/>
            </a:solidFill>
            <a:prstDash val="dash"/>
          </a:ln>
        </p:spPr>
      </p:pic>
      <p:pic>
        <p:nvPicPr>
          <p:cNvPr id="43" name="Imagem 42"/>
          <p:cNvPicPr>
            <a:picLocks noChangeAspect="1"/>
          </p:cNvPicPr>
          <p:nvPr/>
        </p:nvPicPr>
        <p:blipFill rotWithShape="1">
          <a:blip r:embed="rId4" cstate="print">
            <a:extLst>
              <a:ext uri="{28A0092B-C50C-407E-A947-70E740481C1C}">
                <a14:useLocalDpi xmlns:a14="http://schemas.microsoft.com/office/drawing/2010/main" val="0"/>
              </a:ext>
            </a:extLst>
          </a:blip>
          <a:srcRect l="23104" r="19604" b="50817"/>
          <a:stretch/>
        </p:blipFill>
        <p:spPr>
          <a:xfrm>
            <a:off x="4944851" y="1318387"/>
            <a:ext cx="1208377" cy="1844157"/>
          </a:xfrm>
          <a:prstGeom prst="rect">
            <a:avLst/>
          </a:prstGeom>
          <a:ln w="31750">
            <a:solidFill>
              <a:schemeClr val="tx1"/>
            </a:solidFill>
            <a:prstDash val="dash"/>
          </a:ln>
        </p:spPr>
      </p:pic>
      <p:pic>
        <p:nvPicPr>
          <p:cNvPr id="44" name="Imagem 43"/>
          <p:cNvPicPr>
            <a:picLocks noChangeAspect="1"/>
          </p:cNvPicPr>
          <p:nvPr/>
        </p:nvPicPr>
        <p:blipFill rotWithShape="1">
          <a:blip r:embed="rId5" cstate="print">
            <a:extLst>
              <a:ext uri="{28A0092B-C50C-407E-A947-70E740481C1C}">
                <a14:useLocalDpi xmlns:a14="http://schemas.microsoft.com/office/drawing/2010/main" val="0"/>
              </a:ext>
            </a:extLst>
          </a:blip>
          <a:srcRect l="20415" r="18496" b="50039"/>
          <a:stretch/>
        </p:blipFill>
        <p:spPr>
          <a:xfrm>
            <a:off x="6987904" y="1288745"/>
            <a:ext cx="1283133" cy="1865567"/>
          </a:xfrm>
          <a:prstGeom prst="rect">
            <a:avLst/>
          </a:prstGeom>
          <a:ln w="31750">
            <a:solidFill>
              <a:schemeClr val="tx1"/>
            </a:solidFill>
            <a:prstDash val="dash"/>
          </a:ln>
        </p:spPr>
      </p:pic>
      <p:sp>
        <p:nvSpPr>
          <p:cNvPr id="28" name="CaixaDeTexto 27"/>
          <p:cNvSpPr txBox="1"/>
          <p:nvPr/>
        </p:nvSpPr>
        <p:spPr>
          <a:xfrm>
            <a:off x="811087" y="3211728"/>
            <a:ext cx="1439491"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REINALDO</a:t>
            </a:r>
            <a:endParaRPr lang="pt-BR" dirty="0">
              <a:latin typeface="Narkisim" pitchFamily="34" charset="-79"/>
              <a:cs typeface="Narkisim" pitchFamily="34" charset="-79"/>
            </a:endParaRPr>
          </a:p>
        </p:txBody>
      </p:sp>
      <p:sp>
        <p:nvSpPr>
          <p:cNvPr id="14" name="CaixaDeTexto 13"/>
          <p:cNvSpPr txBox="1"/>
          <p:nvPr/>
        </p:nvSpPr>
        <p:spPr>
          <a:xfrm>
            <a:off x="2742282" y="3194847"/>
            <a:ext cx="1439491"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NATHAN</a:t>
            </a:r>
            <a:endParaRPr lang="pt-BR" dirty="0">
              <a:latin typeface="Narkisim" pitchFamily="34" charset="-79"/>
              <a:cs typeface="Narkisim" pitchFamily="34" charset="-79"/>
            </a:endParaRPr>
          </a:p>
        </p:txBody>
      </p:sp>
      <p:sp>
        <p:nvSpPr>
          <p:cNvPr id="20" name="CaixaDeTexto 19"/>
          <p:cNvSpPr txBox="1"/>
          <p:nvPr/>
        </p:nvSpPr>
        <p:spPr>
          <a:xfrm>
            <a:off x="4829295" y="3210662"/>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JOSÉ RIBAMAR</a:t>
            </a:r>
          </a:p>
        </p:txBody>
      </p:sp>
      <p:sp>
        <p:nvSpPr>
          <p:cNvPr id="22" name="CaixaDeTexto 21"/>
          <p:cNvSpPr txBox="1"/>
          <p:nvPr/>
        </p:nvSpPr>
        <p:spPr>
          <a:xfrm>
            <a:off x="6909726" y="3211728"/>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FRANCISCO CARLOS</a:t>
            </a:r>
            <a:endParaRPr lang="pt-BR" dirty="0">
              <a:latin typeface="Narkisim" pitchFamily="34" charset="-79"/>
              <a:cs typeface="Narkisim" pitchFamily="34" charset="-79"/>
            </a:endParaRPr>
          </a:p>
        </p:txBody>
      </p:sp>
      <p:sp>
        <p:nvSpPr>
          <p:cNvPr id="15" name="Caixa de Texto 2"/>
          <p:cNvSpPr txBox="1">
            <a:spLocks noChangeArrowheads="1"/>
          </p:cNvSpPr>
          <p:nvPr/>
        </p:nvSpPr>
        <p:spPr bwMode="auto">
          <a:xfrm>
            <a:off x="2603737" y="4797152"/>
            <a:ext cx="1824247" cy="1015663"/>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Implantação dos explosivos</a:t>
            </a:r>
            <a:endParaRPr lang="pt-BR" sz="2000" dirty="0">
              <a:solidFill>
                <a:srgbClr val="C00000"/>
              </a:solidFill>
              <a:effectLst/>
              <a:latin typeface="Narkisim" pitchFamily="34" charset="-79"/>
              <a:ea typeface="Times New Roman"/>
              <a:cs typeface="Narkisim" pitchFamily="34" charset="-79"/>
            </a:endParaRPr>
          </a:p>
        </p:txBody>
      </p:sp>
      <p:sp>
        <p:nvSpPr>
          <p:cNvPr id="17" name="Seta para baixo 16"/>
          <p:cNvSpPr/>
          <p:nvPr/>
        </p:nvSpPr>
        <p:spPr>
          <a:xfrm>
            <a:off x="3326530" y="3926916"/>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 de Texto 2"/>
          <p:cNvSpPr txBox="1">
            <a:spLocks noChangeArrowheads="1"/>
          </p:cNvSpPr>
          <p:nvPr/>
        </p:nvSpPr>
        <p:spPr bwMode="auto">
          <a:xfrm>
            <a:off x="6771181" y="4844333"/>
            <a:ext cx="1716579" cy="400110"/>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Apoio</a:t>
            </a:r>
            <a:endParaRPr lang="pt-BR" sz="2000" dirty="0">
              <a:solidFill>
                <a:srgbClr val="C00000"/>
              </a:solidFill>
              <a:effectLst/>
              <a:latin typeface="Narkisim" pitchFamily="34" charset="-79"/>
              <a:ea typeface="Times New Roman"/>
              <a:cs typeface="Narkisim" pitchFamily="34" charset="-79"/>
            </a:endParaRPr>
          </a:p>
        </p:txBody>
      </p:sp>
      <p:sp>
        <p:nvSpPr>
          <p:cNvPr id="16" name="Caixa de Texto 2"/>
          <p:cNvSpPr txBox="1">
            <a:spLocks noChangeArrowheads="1"/>
          </p:cNvSpPr>
          <p:nvPr/>
        </p:nvSpPr>
        <p:spPr bwMode="auto">
          <a:xfrm>
            <a:off x="4829295" y="4844333"/>
            <a:ext cx="1716579" cy="400110"/>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Apoio</a:t>
            </a:r>
            <a:endParaRPr lang="pt-BR" sz="2000" dirty="0">
              <a:solidFill>
                <a:srgbClr val="C00000"/>
              </a:solidFill>
              <a:effectLst/>
              <a:latin typeface="Narkisim" pitchFamily="34" charset="-79"/>
              <a:ea typeface="Times New Roman"/>
              <a:cs typeface="Narkisim" pitchFamily="34" charset="-79"/>
            </a:endParaRPr>
          </a:p>
        </p:txBody>
      </p:sp>
      <p:sp>
        <p:nvSpPr>
          <p:cNvPr id="18" name="Caixa de Texto 2"/>
          <p:cNvSpPr txBox="1">
            <a:spLocks noChangeArrowheads="1"/>
          </p:cNvSpPr>
          <p:nvPr/>
        </p:nvSpPr>
        <p:spPr bwMode="auto">
          <a:xfrm>
            <a:off x="672542" y="4811866"/>
            <a:ext cx="1716579" cy="400110"/>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Apoio</a:t>
            </a:r>
            <a:endParaRPr lang="pt-BR" sz="2000" dirty="0">
              <a:solidFill>
                <a:srgbClr val="C00000"/>
              </a:solidFill>
              <a:effectLst/>
              <a:latin typeface="Narkisim" pitchFamily="34" charset="-79"/>
              <a:ea typeface="Times New Roman"/>
              <a:cs typeface="Narkisim" pitchFamily="34" charset="-79"/>
            </a:endParaRPr>
          </a:p>
        </p:txBody>
      </p:sp>
      <p:sp>
        <p:nvSpPr>
          <p:cNvPr id="19" name="Seta para baixo 18"/>
          <p:cNvSpPr/>
          <p:nvPr/>
        </p:nvSpPr>
        <p:spPr>
          <a:xfrm>
            <a:off x="1395336" y="3858059"/>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baixo 20"/>
          <p:cNvSpPr/>
          <p:nvPr/>
        </p:nvSpPr>
        <p:spPr>
          <a:xfrm>
            <a:off x="5479417" y="3981272"/>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Seta para baixo 22"/>
          <p:cNvSpPr/>
          <p:nvPr/>
        </p:nvSpPr>
        <p:spPr>
          <a:xfrm>
            <a:off x="7493974" y="3993960"/>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412871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“Quadrilheiros”</a:t>
            </a:r>
          </a:p>
        </p:txBody>
      </p:sp>
      <p:pic>
        <p:nvPicPr>
          <p:cNvPr id="27" name="Imagem 26"/>
          <p:cNvPicPr>
            <a:picLocks noChangeAspect="1"/>
          </p:cNvPicPr>
          <p:nvPr/>
        </p:nvPicPr>
        <p:blipFill rotWithShape="1">
          <a:blip r:embed="rId2" cstate="print">
            <a:extLst>
              <a:ext uri="{28A0092B-C50C-407E-A947-70E740481C1C}">
                <a14:useLocalDpi xmlns:a14="http://schemas.microsoft.com/office/drawing/2010/main" val="0"/>
              </a:ext>
            </a:extLst>
          </a:blip>
          <a:srcRect l="21878" t="20926" r="26982" b="31889"/>
          <a:stretch/>
        </p:blipFill>
        <p:spPr>
          <a:xfrm>
            <a:off x="1029493" y="1305373"/>
            <a:ext cx="1138312" cy="1865568"/>
          </a:xfrm>
          <a:prstGeom prst="rect">
            <a:avLst/>
          </a:prstGeom>
          <a:ln w="31750">
            <a:solidFill>
              <a:schemeClr val="tx1"/>
            </a:solidFill>
            <a:prstDash val="dash"/>
          </a:ln>
        </p:spPr>
      </p:pic>
      <p:pic>
        <p:nvPicPr>
          <p:cNvPr id="42" name="Imagem 41"/>
          <p:cNvPicPr>
            <a:picLocks noChangeAspect="1"/>
          </p:cNvPicPr>
          <p:nvPr/>
        </p:nvPicPr>
        <p:blipFill rotWithShape="1">
          <a:blip r:embed="rId3" cstate="print">
            <a:extLst>
              <a:ext uri="{28A0092B-C50C-407E-A947-70E740481C1C}">
                <a14:useLocalDpi xmlns:a14="http://schemas.microsoft.com/office/drawing/2010/main" val="0"/>
              </a:ext>
            </a:extLst>
          </a:blip>
          <a:srcRect l="34848" t="2588" r="30305" b="67717"/>
          <a:stretch/>
        </p:blipFill>
        <p:spPr>
          <a:xfrm>
            <a:off x="2950313" y="1288745"/>
            <a:ext cx="1231460" cy="1865567"/>
          </a:xfrm>
          <a:prstGeom prst="rect">
            <a:avLst/>
          </a:prstGeom>
          <a:ln w="31750">
            <a:solidFill>
              <a:schemeClr val="tx1"/>
            </a:solidFill>
            <a:prstDash val="dash"/>
          </a:ln>
        </p:spPr>
      </p:pic>
      <p:pic>
        <p:nvPicPr>
          <p:cNvPr id="43" name="Imagem 42"/>
          <p:cNvPicPr>
            <a:picLocks noChangeAspect="1"/>
          </p:cNvPicPr>
          <p:nvPr/>
        </p:nvPicPr>
        <p:blipFill rotWithShape="1">
          <a:blip r:embed="rId4" cstate="print">
            <a:extLst>
              <a:ext uri="{28A0092B-C50C-407E-A947-70E740481C1C}">
                <a14:useLocalDpi xmlns:a14="http://schemas.microsoft.com/office/drawing/2010/main" val="0"/>
              </a:ext>
            </a:extLst>
          </a:blip>
          <a:srcRect l="24057" r="30447" b="60327"/>
          <a:stretch/>
        </p:blipFill>
        <p:spPr>
          <a:xfrm>
            <a:off x="4956903" y="1303565"/>
            <a:ext cx="1184274" cy="1835925"/>
          </a:xfrm>
          <a:prstGeom prst="rect">
            <a:avLst/>
          </a:prstGeom>
          <a:ln w="31750">
            <a:solidFill>
              <a:schemeClr val="tx1"/>
            </a:solidFill>
            <a:prstDash val="dash"/>
          </a:ln>
        </p:spPr>
      </p:pic>
      <p:pic>
        <p:nvPicPr>
          <p:cNvPr id="44" name="Imagem 43"/>
          <p:cNvPicPr>
            <a:picLocks noChangeAspect="1"/>
          </p:cNvPicPr>
          <p:nvPr/>
        </p:nvPicPr>
        <p:blipFill rotWithShape="1">
          <a:blip r:embed="rId5" cstate="print">
            <a:extLst>
              <a:ext uri="{28A0092B-C50C-407E-A947-70E740481C1C}">
                <a14:useLocalDpi xmlns:a14="http://schemas.microsoft.com/office/drawing/2010/main" val="0"/>
              </a:ext>
            </a:extLst>
          </a:blip>
          <a:srcRect l="34106" r="26542" b="61565"/>
          <a:stretch/>
        </p:blipFill>
        <p:spPr>
          <a:xfrm>
            <a:off x="7096531" y="1303568"/>
            <a:ext cx="1065880" cy="1850744"/>
          </a:xfrm>
          <a:prstGeom prst="rect">
            <a:avLst/>
          </a:prstGeom>
          <a:ln w="31750">
            <a:solidFill>
              <a:schemeClr val="tx1"/>
            </a:solidFill>
            <a:prstDash val="dash"/>
          </a:ln>
        </p:spPr>
      </p:pic>
      <p:sp>
        <p:nvSpPr>
          <p:cNvPr id="28" name="CaixaDeTexto 27"/>
          <p:cNvSpPr txBox="1"/>
          <p:nvPr/>
        </p:nvSpPr>
        <p:spPr>
          <a:xfrm>
            <a:off x="815144" y="3211728"/>
            <a:ext cx="1567010"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LUQUINHAS</a:t>
            </a:r>
            <a:endParaRPr lang="pt-BR" dirty="0">
              <a:latin typeface="Narkisim" pitchFamily="34" charset="-79"/>
              <a:cs typeface="Narkisim" pitchFamily="34" charset="-79"/>
            </a:endParaRPr>
          </a:p>
        </p:txBody>
      </p:sp>
      <p:sp>
        <p:nvSpPr>
          <p:cNvPr id="14" name="CaixaDeTexto 13"/>
          <p:cNvSpPr txBox="1"/>
          <p:nvPr/>
        </p:nvSpPr>
        <p:spPr>
          <a:xfrm>
            <a:off x="2846297" y="3221990"/>
            <a:ext cx="1439491"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VICENTE</a:t>
            </a:r>
            <a:endParaRPr lang="pt-BR" dirty="0">
              <a:latin typeface="Narkisim" pitchFamily="34" charset="-79"/>
              <a:cs typeface="Narkisim" pitchFamily="34" charset="-79"/>
            </a:endParaRPr>
          </a:p>
        </p:txBody>
      </p:sp>
      <p:sp>
        <p:nvSpPr>
          <p:cNvPr id="20" name="CaixaDeTexto 19"/>
          <p:cNvSpPr txBox="1"/>
          <p:nvPr/>
        </p:nvSpPr>
        <p:spPr>
          <a:xfrm>
            <a:off x="4829295" y="3210662"/>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LUÍS CARLOS</a:t>
            </a:r>
          </a:p>
        </p:txBody>
      </p:sp>
      <p:sp>
        <p:nvSpPr>
          <p:cNvPr id="22" name="CaixaDeTexto 21"/>
          <p:cNvSpPr txBox="1"/>
          <p:nvPr/>
        </p:nvSpPr>
        <p:spPr>
          <a:xfrm>
            <a:off x="6909726" y="3211728"/>
            <a:ext cx="1439491"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JOÃO CÃO</a:t>
            </a:r>
            <a:endParaRPr lang="pt-BR" dirty="0">
              <a:latin typeface="Narkisim" pitchFamily="34" charset="-79"/>
              <a:cs typeface="Narkisim" pitchFamily="34" charset="-79"/>
            </a:endParaRPr>
          </a:p>
        </p:txBody>
      </p:sp>
      <p:sp>
        <p:nvSpPr>
          <p:cNvPr id="15" name="Caixa de Texto 2"/>
          <p:cNvSpPr txBox="1">
            <a:spLocks noChangeArrowheads="1"/>
          </p:cNvSpPr>
          <p:nvPr/>
        </p:nvSpPr>
        <p:spPr bwMode="auto">
          <a:xfrm>
            <a:off x="611560" y="4631033"/>
            <a:ext cx="1700812" cy="1015663"/>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Transporte de armas e drogas</a:t>
            </a:r>
            <a:endParaRPr lang="pt-BR" sz="2000" dirty="0">
              <a:solidFill>
                <a:srgbClr val="C00000"/>
              </a:solidFill>
              <a:effectLst/>
              <a:latin typeface="Narkisim" pitchFamily="34" charset="-79"/>
              <a:ea typeface="Times New Roman"/>
              <a:cs typeface="Narkisim" pitchFamily="34" charset="-79"/>
            </a:endParaRPr>
          </a:p>
        </p:txBody>
      </p:sp>
      <p:sp>
        <p:nvSpPr>
          <p:cNvPr id="17" name="Seta para baixo 16"/>
          <p:cNvSpPr/>
          <p:nvPr/>
        </p:nvSpPr>
        <p:spPr>
          <a:xfrm>
            <a:off x="1463153" y="3717032"/>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 de Texto 2"/>
          <p:cNvSpPr txBox="1">
            <a:spLocks noChangeArrowheads="1"/>
          </p:cNvSpPr>
          <p:nvPr/>
        </p:nvSpPr>
        <p:spPr bwMode="auto">
          <a:xfrm>
            <a:off x="4810222" y="4653476"/>
            <a:ext cx="1716579" cy="400110"/>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Apoio</a:t>
            </a:r>
            <a:endParaRPr lang="pt-BR" sz="2000" dirty="0">
              <a:solidFill>
                <a:srgbClr val="C00000"/>
              </a:solidFill>
              <a:effectLst/>
              <a:latin typeface="Narkisim" pitchFamily="34" charset="-79"/>
              <a:ea typeface="Times New Roman"/>
              <a:cs typeface="Narkisim" pitchFamily="34" charset="-79"/>
            </a:endParaRPr>
          </a:p>
        </p:txBody>
      </p:sp>
      <p:sp>
        <p:nvSpPr>
          <p:cNvPr id="16" name="Caixa de Texto 2"/>
          <p:cNvSpPr txBox="1">
            <a:spLocks noChangeArrowheads="1"/>
          </p:cNvSpPr>
          <p:nvPr/>
        </p:nvSpPr>
        <p:spPr bwMode="auto">
          <a:xfrm>
            <a:off x="6771181" y="4660338"/>
            <a:ext cx="1716579" cy="400110"/>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Apoio</a:t>
            </a:r>
            <a:endParaRPr lang="pt-BR" sz="2000" dirty="0">
              <a:solidFill>
                <a:srgbClr val="C00000"/>
              </a:solidFill>
              <a:effectLst/>
              <a:latin typeface="Narkisim" pitchFamily="34" charset="-79"/>
              <a:ea typeface="Times New Roman"/>
              <a:cs typeface="Narkisim" pitchFamily="34" charset="-79"/>
            </a:endParaRPr>
          </a:p>
        </p:txBody>
      </p:sp>
      <p:sp>
        <p:nvSpPr>
          <p:cNvPr id="18" name="Caixa de Texto 2"/>
          <p:cNvSpPr txBox="1">
            <a:spLocks noChangeArrowheads="1"/>
          </p:cNvSpPr>
          <p:nvPr/>
        </p:nvSpPr>
        <p:spPr bwMode="auto">
          <a:xfrm>
            <a:off x="2828768" y="4652643"/>
            <a:ext cx="1716579" cy="400110"/>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Apoio</a:t>
            </a:r>
            <a:endParaRPr lang="pt-BR" sz="2000" dirty="0">
              <a:solidFill>
                <a:srgbClr val="C00000"/>
              </a:solidFill>
              <a:effectLst/>
              <a:latin typeface="Narkisim" pitchFamily="34" charset="-79"/>
              <a:ea typeface="Times New Roman"/>
              <a:cs typeface="Narkisim" pitchFamily="34" charset="-79"/>
            </a:endParaRPr>
          </a:p>
        </p:txBody>
      </p:sp>
      <p:sp>
        <p:nvSpPr>
          <p:cNvPr id="19" name="Seta para baixo 18"/>
          <p:cNvSpPr/>
          <p:nvPr/>
        </p:nvSpPr>
        <p:spPr>
          <a:xfrm>
            <a:off x="3433594" y="3717032"/>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baixo 20"/>
          <p:cNvSpPr/>
          <p:nvPr/>
        </p:nvSpPr>
        <p:spPr>
          <a:xfrm>
            <a:off x="7493974" y="3717032"/>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Seta para baixo 22"/>
          <p:cNvSpPr/>
          <p:nvPr/>
        </p:nvSpPr>
        <p:spPr>
          <a:xfrm>
            <a:off x="5542875" y="3927596"/>
            <a:ext cx="270992" cy="573480"/>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972666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“Quadrilheiros”</a:t>
            </a:r>
          </a:p>
        </p:txBody>
      </p:sp>
      <p:pic>
        <p:nvPicPr>
          <p:cNvPr id="27" name="Imagem 26"/>
          <p:cNvPicPr>
            <a:picLocks noChangeAspect="1"/>
          </p:cNvPicPr>
          <p:nvPr/>
        </p:nvPicPr>
        <p:blipFill rotWithShape="1">
          <a:blip r:embed="rId2" cstate="print">
            <a:extLst>
              <a:ext uri="{28A0092B-C50C-407E-A947-70E740481C1C}">
                <a14:useLocalDpi xmlns:a14="http://schemas.microsoft.com/office/drawing/2010/main" val="0"/>
              </a:ext>
            </a:extLst>
          </a:blip>
          <a:srcRect l="25552" t="13037" r="26663" b="50891"/>
          <a:stretch/>
        </p:blipFill>
        <p:spPr>
          <a:xfrm>
            <a:off x="518760" y="1684146"/>
            <a:ext cx="1379082" cy="1850747"/>
          </a:xfrm>
          <a:prstGeom prst="rect">
            <a:avLst/>
          </a:prstGeom>
          <a:ln w="31750">
            <a:solidFill>
              <a:schemeClr val="tx1"/>
            </a:solidFill>
            <a:prstDash val="dash"/>
          </a:ln>
        </p:spPr>
      </p:pic>
      <p:pic>
        <p:nvPicPr>
          <p:cNvPr id="42" name="Imagem 41"/>
          <p:cNvPicPr>
            <a:picLocks noChangeAspect="1"/>
          </p:cNvPicPr>
          <p:nvPr/>
        </p:nvPicPr>
        <p:blipFill rotWithShape="1">
          <a:blip r:embed="rId3" cstate="print">
            <a:extLst>
              <a:ext uri="{28A0092B-C50C-407E-A947-70E740481C1C}">
                <a14:useLocalDpi xmlns:a14="http://schemas.microsoft.com/office/drawing/2010/main" val="0"/>
              </a:ext>
            </a:extLst>
          </a:blip>
          <a:srcRect l="37795" t="6813" r="24410" b="60773"/>
          <a:stretch/>
        </p:blipFill>
        <p:spPr>
          <a:xfrm>
            <a:off x="2237054" y="1668283"/>
            <a:ext cx="1214212" cy="1851205"/>
          </a:xfrm>
          <a:prstGeom prst="rect">
            <a:avLst/>
          </a:prstGeom>
          <a:ln w="31750">
            <a:solidFill>
              <a:schemeClr val="tx1"/>
            </a:solidFill>
            <a:prstDash val="dash"/>
          </a:ln>
        </p:spPr>
      </p:pic>
      <p:pic>
        <p:nvPicPr>
          <p:cNvPr id="43" name="Imagem 42"/>
          <p:cNvPicPr>
            <a:picLocks noChangeAspect="1"/>
          </p:cNvPicPr>
          <p:nvPr/>
        </p:nvPicPr>
        <p:blipFill rotWithShape="1">
          <a:blip r:embed="rId4" cstate="print">
            <a:extLst>
              <a:ext uri="{28A0092B-C50C-407E-A947-70E740481C1C}">
                <a14:useLocalDpi xmlns:a14="http://schemas.microsoft.com/office/drawing/2010/main" val="0"/>
              </a:ext>
            </a:extLst>
          </a:blip>
          <a:srcRect l="12579" r="29794" b="57681"/>
          <a:stretch/>
        </p:blipFill>
        <p:spPr>
          <a:xfrm>
            <a:off x="3864544" y="1651146"/>
            <a:ext cx="1417995" cy="1851204"/>
          </a:xfrm>
          <a:prstGeom prst="rect">
            <a:avLst/>
          </a:prstGeom>
          <a:ln w="31750">
            <a:solidFill>
              <a:schemeClr val="tx1"/>
            </a:solidFill>
            <a:prstDash val="dash"/>
          </a:ln>
        </p:spPr>
      </p:pic>
      <p:pic>
        <p:nvPicPr>
          <p:cNvPr id="44" name="Imagem 43"/>
          <p:cNvPicPr>
            <a:picLocks noChangeAspect="1"/>
          </p:cNvPicPr>
          <p:nvPr/>
        </p:nvPicPr>
        <p:blipFill rotWithShape="1">
          <a:blip r:embed="rId5" cstate="print">
            <a:extLst>
              <a:ext uri="{28A0092B-C50C-407E-A947-70E740481C1C}">
                <a14:useLocalDpi xmlns:a14="http://schemas.microsoft.com/office/drawing/2010/main" val="0"/>
              </a:ext>
            </a:extLst>
          </a:blip>
          <a:srcRect l="3431" t="50308" r="64966" b="28720"/>
          <a:stretch/>
        </p:blipFill>
        <p:spPr>
          <a:xfrm>
            <a:off x="5632240" y="1668283"/>
            <a:ext cx="1374154" cy="1834067"/>
          </a:xfrm>
          <a:prstGeom prst="rect">
            <a:avLst/>
          </a:prstGeom>
          <a:ln w="31750">
            <a:solidFill>
              <a:schemeClr val="tx1"/>
            </a:solidFill>
            <a:prstDash val="dash"/>
          </a:ln>
        </p:spPr>
      </p:pic>
      <p:sp>
        <p:nvSpPr>
          <p:cNvPr id="28" name="CaixaDeTexto 27"/>
          <p:cNvSpPr txBox="1"/>
          <p:nvPr/>
        </p:nvSpPr>
        <p:spPr>
          <a:xfrm>
            <a:off x="424796" y="3587285"/>
            <a:ext cx="1567010"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JUCIANE</a:t>
            </a:r>
            <a:endParaRPr lang="pt-BR" dirty="0">
              <a:latin typeface="Narkisim" pitchFamily="34" charset="-79"/>
              <a:cs typeface="Narkisim" pitchFamily="34" charset="-79"/>
            </a:endParaRPr>
          </a:p>
        </p:txBody>
      </p:sp>
      <p:sp>
        <p:nvSpPr>
          <p:cNvPr id="14" name="CaixaDeTexto 13"/>
          <p:cNvSpPr txBox="1"/>
          <p:nvPr/>
        </p:nvSpPr>
        <p:spPr>
          <a:xfrm>
            <a:off x="2147271" y="3540451"/>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ANA PAULA</a:t>
            </a:r>
            <a:endParaRPr lang="pt-BR" dirty="0">
              <a:latin typeface="Narkisim" pitchFamily="34" charset="-79"/>
              <a:cs typeface="Narkisim" pitchFamily="34" charset="-79"/>
            </a:endParaRPr>
          </a:p>
        </p:txBody>
      </p:sp>
      <p:sp>
        <p:nvSpPr>
          <p:cNvPr id="15" name="Caixa de Texto 2"/>
          <p:cNvSpPr txBox="1">
            <a:spLocks noChangeArrowheads="1"/>
          </p:cNvSpPr>
          <p:nvPr/>
        </p:nvSpPr>
        <p:spPr bwMode="auto">
          <a:xfrm>
            <a:off x="760364" y="5229200"/>
            <a:ext cx="2656243" cy="1015663"/>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Levantamentos e armazenamento das armas</a:t>
            </a:r>
            <a:endParaRPr lang="pt-BR" sz="2000" dirty="0">
              <a:solidFill>
                <a:srgbClr val="C00000"/>
              </a:solidFill>
              <a:effectLst/>
              <a:latin typeface="Narkisim" pitchFamily="34" charset="-79"/>
              <a:ea typeface="Times New Roman"/>
              <a:cs typeface="Narkisim" pitchFamily="34" charset="-79"/>
            </a:endParaRPr>
          </a:p>
        </p:txBody>
      </p:sp>
      <p:sp>
        <p:nvSpPr>
          <p:cNvPr id="17" name="Seta para baixo 16"/>
          <p:cNvSpPr/>
          <p:nvPr/>
        </p:nvSpPr>
        <p:spPr>
          <a:xfrm>
            <a:off x="1072805" y="4254859"/>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p:cNvSpPr/>
          <p:nvPr/>
        </p:nvSpPr>
        <p:spPr>
          <a:xfrm>
            <a:off x="2708664" y="4504287"/>
            <a:ext cx="270992" cy="534616"/>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3843048" y="3587437"/>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HUDSON, </a:t>
            </a:r>
            <a:r>
              <a:rPr lang="pt-BR" dirty="0">
                <a:latin typeface="Narkisim" pitchFamily="34" charset="-79"/>
                <a:cs typeface="Narkisim" pitchFamily="34" charset="-79"/>
              </a:rPr>
              <a:t>“Pai Véi”</a:t>
            </a:r>
            <a:endParaRPr lang="pt-BR" b="1" dirty="0">
              <a:latin typeface="Narkisim" pitchFamily="34" charset="-79"/>
              <a:cs typeface="Narkisim" pitchFamily="34" charset="-79"/>
            </a:endParaRPr>
          </a:p>
        </p:txBody>
      </p:sp>
      <p:sp>
        <p:nvSpPr>
          <p:cNvPr id="16" name="CaixaDeTexto 15"/>
          <p:cNvSpPr txBox="1"/>
          <p:nvPr/>
        </p:nvSpPr>
        <p:spPr>
          <a:xfrm>
            <a:off x="5536642" y="3588559"/>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JOÃO GORDIM</a:t>
            </a:r>
            <a:endParaRPr lang="pt-BR" dirty="0">
              <a:latin typeface="Narkisim" pitchFamily="34" charset="-79"/>
              <a:cs typeface="Narkisim" pitchFamily="34" charset="-79"/>
            </a:endParaRPr>
          </a:p>
        </p:txBody>
      </p:sp>
      <p:pic>
        <p:nvPicPr>
          <p:cNvPr id="18" name="Imagem 17"/>
          <p:cNvPicPr>
            <a:picLocks noChangeAspect="1"/>
          </p:cNvPicPr>
          <p:nvPr/>
        </p:nvPicPr>
        <p:blipFill rotWithShape="1">
          <a:blip r:embed="rId6" cstate="print">
            <a:extLst>
              <a:ext uri="{28A0092B-C50C-407E-A947-70E740481C1C}">
                <a14:useLocalDpi xmlns:a14="http://schemas.microsoft.com/office/drawing/2010/main" val="0"/>
              </a:ext>
            </a:extLst>
          </a:blip>
          <a:srcRect l="23707" r="29814" b="27130"/>
          <a:stretch/>
        </p:blipFill>
        <p:spPr>
          <a:xfrm>
            <a:off x="7529025" y="1671551"/>
            <a:ext cx="1171272" cy="1836330"/>
          </a:xfrm>
          <a:prstGeom prst="rect">
            <a:avLst/>
          </a:prstGeom>
          <a:ln w="31750">
            <a:solidFill>
              <a:schemeClr val="tx1"/>
            </a:solidFill>
            <a:prstDash val="dash"/>
          </a:ln>
        </p:spPr>
      </p:pic>
      <p:sp>
        <p:nvSpPr>
          <p:cNvPr id="19" name="CaixaDeTexto 18"/>
          <p:cNvSpPr txBox="1"/>
          <p:nvPr/>
        </p:nvSpPr>
        <p:spPr>
          <a:xfrm>
            <a:off x="7355583" y="3678950"/>
            <a:ext cx="1555638"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LUQUINHAS</a:t>
            </a:r>
            <a:endParaRPr lang="pt-BR" dirty="0">
              <a:latin typeface="Narkisim" pitchFamily="34" charset="-79"/>
              <a:cs typeface="Narkisim" pitchFamily="34" charset="-79"/>
            </a:endParaRPr>
          </a:p>
        </p:txBody>
      </p:sp>
      <p:sp>
        <p:nvSpPr>
          <p:cNvPr id="20" name="Caixa de Texto 2"/>
          <p:cNvSpPr txBox="1">
            <a:spLocks noChangeArrowheads="1"/>
          </p:cNvSpPr>
          <p:nvPr/>
        </p:nvSpPr>
        <p:spPr bwMode="auto">
          <a:xfrm>
            <a:off x="3864544" y="5323156"/>
            <a:ext cx="1417995" cy="400110"/>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Apoio</a:t>
            </a:r>
            <a:endParaRPr lang="pt-BR" sz="2000" dirty="0">
              <a:solidFill>
                <a:srgbClr val="C00000"/>
              </a:solidFill>
              <a:effectLst/>
              <a:latin typeface="Narkisim" pitchFamily="34" charset="-79"/>
              <a:ea typeface="Times New Roman"/>
              <a:cs typeface="Narkisim" pitchFamily="34" charset="-79"/>
            </a:endParaRPr>
          </a:p>
        </p:txBody>
      </p:sp>
      <p:sp>
        <p:nvSpPr>
          <p:cNvPr id="21" name="Caixa de Texto 2"/>
          <p:cNvSpPr txBox="1">
            <a:spLocks noChangeArrowheads="1"/>
          </p:cNvSpPr>
          <p:nvPr/>
        </p:nvSpPr>
        <p:spPr bwMode="auto">
          <a:xfrm>
            <a:off x="5536643" y="5336921"/>
            <a:ext cx="1469752" cy="400110"/>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Apoio</a:t>
            </a:r>
            <a:endParaRPr lang="pt-BR" sz="2000" dirty="0">
              <a:solidFill>
                <a:srgbClr val="C00000"/>
              </a:solidFill>
              <a:effectLst/>
              <a:latin typeface="Narkisim" pitchFamily="34" charset="-79"/>
              <a:ea typeface="Times New Roman"/>
              <a:cs typeface="Narkisim" pitchFamily="34" charset="-79"/>
            </a:endParaRPr>
          </a:p>
        </p:txBody>
      </p:sp>
      <p:sp>
        <p:nvSpPr>
          <p:cNvPr id="22" name="Seta para baixo 21"/>
          <p:cNvSpPr/>
          <p:nvPr/>
        </p:nvSpPr>
        <p:spPr>
          <a:xfrm>
            <a:off x="6161747" y="4420024"/>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Seta para baixo 23"/>
          <p:cNvSpPr/>
          <p:nvPr/>
        </p:nvSpPr>
        <p:spPr>
          <a:xfrm>
            <a:off x="4438045" y="4420024"/>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Seta para baixo 24"/>
          <p:cNvSpPr/>
          <p:nvPr/>
        </p:nvSpPr>
        <p:spPr>
          <a:xfrm>
            <a:off x="7869922" y="4464868"/>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 de Texto 2"/>
          <p:cNvSpPr txBox="1">
            <a:spLocks noChangeArrowheads="1"/>
          </p:cNvSpPr>
          <p:nvPr/>
        </p:nvSpPr>
        <p:spPr bwMode="auto">
          <a:xfrm>
            <a:off x="7270542" y="5336921"/>
            <a:ext cx="1469752" cy="400110"/>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Apoio</a:t>
            </a:r>
            <a:endParaRPr lang="pt-BR" sz="2000" dirty="0">
              <a:solidFill>
                <a:srgbClr val="C00000"/>
              </a:solidFill>
              <a:effectLst/>
              <a:latin typeface="Narkisim" pitchFamily="34" charset="-79"/>
              <a:ea typeface="Times New Roman"/>
              <a:cs typeface="Narkisim" pitchFamily="34" charset="-79"/>
            </a:endParaRPr>
          </a:p>
        </p:txBody>
      </p:sp>
      <p:sp>
        <p:nvSpPr>
          <p:cNvPr id="29" name="Caixa de Texto 2"/>
          <p:cNvSpPr txBox="1">
            <a:spLocks noChangeArrowheads="1"/>
          </p:cNvSpPr>
          <p:nvPr/>
        </p:nvSpPr>
        <p:spPr bwMode="auto">
          <a:xfrm>
            <a:off x="3586762" y="1065816"/>
            <a:ext cx="1695777" cy="430887"/>
          </a:xfrm>
          <a:prstGeom prst="rect">
            <a:avLst/>
          </a:prstGeom>
          <a:solidFill>
            <a:srgbClr val="C00000">
              <a:alpha val="25000"/>
            </a:srgbClr>
          </a:solidFill>
          <a:ln w="25400">
            <a:solidFill>
              <a:srgbClr val="C00000"/>
            </a:solidFill>
            <a:prstDash val="dash"/>
            <a:miter lim="800000"/>
            <a:headEnd/>
            <a:tailEnd/>
          </a:ln>
        </p:spPr>
        <p:txBody>
          <a:bodyPr rot="0" vert="horz" wrap="square" lIns="91440" tIns="45720" rIns="91440" bIns="45720" anchor="t" anchorCtr="0">
            <a:spAutoFit/>
          </a:bodyPr>
          <a:lstStyle/>
          <a:p>
            <a:pPr algn="ctr">
              <a:spcAft>
                <a:spcPts val="0"/>
              </a:spcAft>
            </a:pPr>
            <a:r>
              <a:rPr lang="pt-BR" sz="2200" b="1" dirty="0">
                <a:solidFill>
                  <a:srgbClr val="C00000"/>
                </a:solidFill>
                <a:latin typeface="Narkisim" pitchFamily="34" charset="-79"/>
                <a:ea typeface="Times New Roman"/>
                <a:cs typeface="Narkisim" pitchFamily="34" charset="-79"/>
              </a:rPr>
              <a:t>FORAGIDO</a:t>
            </a:r>
            <a:endParaRPr lang="pt-BR" sz="2200" dirty="0">
              <a:solidFill>
                <a:srgbClr val="C00000"/>
              </a:solidFill>
              <a:effectLst/>
              <a:latin typeface="Narkisim" pitchFamily="34" charset="-79"/>
              <a:ea typeface="Times New Roman"/>
              <a:cs typeface="Narkisim" pitchFamily="34" charset="-79"/>
            </a:endParaRPr>
          </a:p>
        </p:txBody>
      </p:sp>
      <p:sp>
        <p:nvSpPr>
          <p:cNvPr id="31" name="Caixa de Texto 2"/>
          <p:cNvSpPr txBox="1">
            <a:spLocks noChangeArrowheads="1"/>
          </p:cNvSpPr>
          <p:nvPr/>
        </p:nvSpPr>
        <p:spPr bwMode="auto">
          <a:xfrm>
            <a:off x="5447804" y="1149466"/>
            <a:ext cx="1716579" cy="430887"/>
          </a:xfrm>
          <a:prstGeom prst="rect">
            <a:avLst/>
          </a:prstGeom>
          <a:solidFill>
            <a:srgbClr val="C00000">
              <a:alpha val="25000"/>
            </a:srgbClr>
          </a:solidFill>
          <a:ln w="25400">
            <a:solidFill>
              <a:srgbClr val="C00000"/>
            </a:solidFill>
            <a:prstDash val="dash"/>
            <a:miter lim="800000"/>
            <a:headEnd/>
            <a:tailEnd/>
          </a:ln>
        </p:spPr>
        <p:txBody>
          <a:bodyPr rot="0" vert="horz" wrap="square" lIns="91440" tIns="45720" rIns="91440" bIns="45720" anchor="t" anchorCtr="0">
            <a:spAutoFit/>
          </a:bodyPr>
          <a:lstStyle/>
          <a:p>
            <a:pPr algn="ctr">
              <a:spcAft>
                <a:spcPts val="0"/>
              </a:spcAft>
            </a:pPr>
            <a:r>
              <a:rPr lang="pt-BR" sz="2200" b="1" dirty="0">
                <a:solidFill>
                  <a:srgbClr val="C00000"/>
                </a:solidFill>
                <a:latin typeface="Narkisim" pitchFamily="34" charset="-79"/>
                <a:ea typeface="Times New Roman"/>
                <a:cs typeface="Narkisim" pitchFamily="34" charset="-79"/>
              </a:rPr>
              <a:t>FORAGIDO</a:t>
            </a:r>
            <a:endParaRPr lang="pt-BR" sz="2200" dirty="0">
              <a:solidFill>
                <a:srgbClr val="C00000"/>
              </a:solidFill>
              <a:effectLst/>
              <a:latin typeface="Narkisim" pitchFamily="34" charset="-79"/>
              <a:ea typeface="Times New Roman"/>
              <a:cs typeface="Narkisim" pitchFamily="34" charset="-79"/>
            </a:endParaRPr>
          </a:p>
        </p:txBody>
      </p:sp>
      <p:sp>
        <p:nvSpPr>
          <p:cNvPr id="32" name="Caixa de Texto 2"/>
          <p:cNvSpPr txBox="1">
            <a:spLocks noChangeArrowheads="1"/>
          </p:cNvSpPr>
          <p:nvPr/>
        </p:nvSpPr>
        <p:spPr bwMode="auto">
          <a:xfrm>
            <a:off x="7266886" y="1149466"/>
            <a:ext cx="1769610" cy="430240"/>
          </a:xfrm>
          <a:prstGeom prst="rect">
            <a:avLst/>
          </a:prstGeom>
          <a:solidFill>
            <a:srgbClr val="C00000">
              <a:alpha val="25000"/>
            </a:srgbClr>
          </a:solidFill>
          <a:ln w="25400">
            <a:solidFill>
              <a:srgbClr val="C00000"/>
            </a:solidFill>
            <a:prstDash val="dash"/>
            <a:miter lim="800000"/>
            <a:headEnd/>
            <a:tailEnd/>
          </a:ln>
        </p:spPr>
        <p:txBody>
          <a:bodyPr rot="0" vert="horz" wrap="square" lIns="91440" tIns="45720" rIns="91440" bIns="45720" anchor="t" anchorCtr="0">
            <a:spAutoFit/>
          </a:bodyPr>
          <a:lstStyle/>
          <a:p>
            <a:pPr algn="ctr">
              <a:spcAft>
                <a:spcPts val="0"/>
              </a:spcAft>
            </a:pPr>
            <a:r>
              <a:rPr lang="pt-BR" sz="2200" b="1" dirty="0">
                <a:solidFill>
                  <a:srgbClr val="C00000"/>
                </a:solidFill>
                <a:latin typeface="Narkisim" pitchFamily="34" charset="-79"/>
                <a:ea typeface="Times New Roman"/>
                <a:cs typeface="Narkisim" pitchFamily="34" charset="-79"/>
              </a:rPr>
              <a:t>FORAGIDO</a:t>
            </a:r>
            <a:endParaRPr lang="pt-BR" sz="2200" dirty="0">
              <a:solidFill>
                <a:srgbClr val="C00000"/>
              </a:solidFill>
              <a:effectLst/>
              <a:latin typeface="Narkisim" pitchFamily="34" charset="-79"/>
              <a:ea typeface="Times New Roman"/>
              <a:cs typeface="Narkisim" pitchFamily="34" charset="-79"/>
            </a:endParaRPr>
          </a:p>
        </p:txBody>
      </p:sp>
    </p:spTree>
    <p:extLst>
      <p:ext uri="{BB962C8B-B14F-4D97-AF65-F5344CB8AC3E}">
        <p14:creationId xmlns:p14="http://schemas.microsoft.com/office/powerpoint/2010/main" val="29118628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888463702"/>
              </p:ext>
            </p:extLst>
          </p:nvPr>
        </p:nvGraphicFramePr>
        <p:xfrm>
          <a:off x="683568" y="980728"/>
          <a:ext cx="8147248" cy="5486400"/>
        </p:xfrm>
        <a:graphic>
          <a:graphicData uri="http://schemas.openxmlformats.org/drawingml/2006/table">
            <a:tbl>
              <a:tblPr firstRow="1" bandRow="1">
                <a:tableStyleId>{073A0DAA-6AF3-43AB-8588-CEC1D06C72B9}</a:tableStyleId>
              </a:tblPr>
              <a:tblGrid>
                <a:gridCol w="442392">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3240360">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tblGrid>
              <a:tr h="707321">
                <a:tc>
                  <a:txBody>
                    <a:bodyPr/>
                    <a:lstStyle/>
                    <a:p>
                      <a:pPr marL="0" algn="ctr" defTabSz="914400" rtl="0" eaLnBrk="1" latinLnBrk="0" hangingPunct="1">
                        <a:spcAft>
                          <a:spcPts val="0"/>
                        </a:spcAft>
                      </a:pPr>
                      <a:endParaRPr lang="pt-BR" sz="1800" kern="1200" dirty="0">
                        <a:solidFill>
                          <a:schemeClr val="dk1"/>
                        </a:solidFill>
                        <a:effectLst/>
                        <a:latin typeface="Narkisim" pitchFamily="34" charset="-79"/>
                        <a:ea typeface="Times New Roman"/>
                        <a:cs typeface="Narkisim" pitchFamily="34" charset="-79"/>
                      </a:endParaRPr>
                    </a:p>
                  </a:txBody>
                  <a:tcPr/>
                </a:tc>
                <a:tc>
                  <a:txBody>
                    <a:bodyPr/>
                    <a:lstStyle/>
                    <a:p>
                      <a:pPr marL="0" algn="ctr" defTabSz="914400" rtl="0" eaLnBrk="1" latinLnBrk="0" hangingPunct="1">
                        <a:spcAft>
                          <a:spcPts val="0"/>
                        </a:spcAft>
                      </a:pPr>
                      <a:endParaRPr lang="pt-BR" sz="1800" kern="1200" dirty="0">
                        <a:solidFill>
                          <a:schemeClr val="dk1"/>
                        </a:solidFill>
                        <a:effectLst/>
                        <a:latin typeface="Narkisim" pitchFamily="34" charset="-79"/>
                        <a:ea typeface="Times New Roman"/>
                        <a:cs typeface="Narkisim" pitchFamily="34" charset="-79"/>
                      </a:endParaRPr>
                    </a:p>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Data</a:t>
                      </a:r>
                    </a:p>
                  </a:txBody>
                  <a:tcPr marL="68580" marR="68580" marT="0" marB="0"/>
                </a:tc>
                <a:tc>
                  <a:txBody>
                    <a:bodyPr/>
                    <a:lstStyle/>
                    <a:p>
                      <a:pPr marL="0" algn="ctr" defTabSz="914400" rtl="0" eaLnBrk="1" latinLnBrk="0" hangingPunct="1">
                        <a:spcAft>
                          <a:spcPts val="0"/>
                        </a:spcAft>
                      </a:pPr>
                      <a:endParaRPr lang="pt-BR" sz="1800" kern="1200" dirty="0">
                        <a:solidFill>
                          <a:schemeClr val="dk1"/>
                        </a:solidFill>
                        <a:effectLst/>
                        <a:latin typeface="Narkisim" pitchFamily="34" charset="-79"/>
                        <a:ea typeface="Times New Roman"/>
                        <a:cs typeface="Narkisim" pitchFamily="34" charset="-79"/>
                      </a:endParaRPr>
                    </a:p>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Local</a:t>
                      </a:r>
                    </a:p>
                  </a:txBody>
                  <a:tcPr marL="68580" marR="68580" marT="0" marB="0"/>
                </a:tc>
                <a:tc>
                  <a:txBody>
                    <a:bodyPr/>
                    <a:lstStyle/>
                    <a:p>
                      <a:pPr marL="0" algn="ctr" defTabSz="914400" rtl="0" eaLnBrk="1" latinLnBrk="0" hangingPunct="1">
                        <a:spcAft>
                          <a:spcPts val="0"/>
                        </a:spcAft>
                      </a:pPr>
                      <a:endParaRPr lang="pt-BR" sz="1800" kern="1200" dirty="0">
                        <a:solidFill>
                          <a:schemeClr val="dk1"/>
                        </a:solidFill>
                        <a:effectLst/>
                        <a:latin typeface="Narkisim" pitchFamily="34" charset="-79"/>
                        <a:ea typeface="Times New Roman"/>
                        <a:cs typeface="Narkisim" pitchFamily="34" charset="-79"/>
                      </a:endParaRPr>
                    </a:p>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Endereço</a:t>
                      </a:r>
                    </a:p>
                  </a:txBody>
                  <a:tcPr marL="68580" marR="68580" marT="0" marB="0"/>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Terminal de </a:t>
                      </a:r>
                      <a:r>
                        <a:rPr lang="pt-BR" sz="1800" kern="1200" dirty="0" err="1">
                          <a:solidFill>
                            <a:schemeClr val="dk1"/>
                          </a:solidFill>
                          <a:effectLst/>
                          <a:latin typeface="Narkisim" pitchFamily="34" charset="-79"/>
                          <a:ea typeface="Times New Roman"/>
                          <a:cs typeface="Narkisim" pitchFamily="34" charset="-79"/>
                        </a:rPr>
                        <a:t>Auto-Atendimento</a:t>
                      </a:r>
                      <a:endParaRPr lang="pt-BR" sz="1800" kern="1200" dirty="0">
                        <a:solidFill>
                          <a:schemeClr val="dk1"/>
                        </a:solidFill>
                        <a:effectLst/>
                        <a:latin typeface="Narkisim" pitchFamily="34" charset="-79"/>
                        <a:ea typeface="Times New Roman"/>
                        <a:cs typeface="Narkisim" pitchFamily="34" charset="-79"/>
                      </a:endParaRPr>
                    </a:p>
                  </a:txBody>
                  <a:tcPr marL="68580" marR="68580" marT="0" marB="0"/>
                </a:tc>
                <a:extLst>
                  <a:ext uri="{0D108BD9-81ED-4DB2-BD59-A6C34878D82A}">
                    <a16:rowId xmlns:a16="http://schemas.microsoft.com/office/drawing/2014/main" xmlns="" val="10000"/>
                  </a:ext>
                </a:extLst>
              </a:tr>
              <a:tr h="471548">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01</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12/08/2016</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Agência Santander </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a:solidFill>
                            <a:schemeClr val="dk1"/>
                          </a:solidFill>
                          <a:effectLst/>
                          <a:latin typeface="Narkisim" pitchFamily="34" charset="-79"/>
                          <a:ea typeface="Times New Roman"/>
                          <a:cs typeface="Narkisim" pitchFamily="34" charset="-79"/>
                        </a:rPr>
                        <a:t>Rua Álvaro Mendes, 937, Centro, Teresina-PI</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Santander</a:t>
                      </a:r>
                    </a:p>
                  </a:txBody>
                  <a:tcPr marL="68580" marR="68580" marT="0" marB="0">
                    <a:solidFill>
                      <a:schemeClr val="tx1">
                        <a:lumMod val="50000"/>
                        <a:lumOff val="50000"/>
                      </a:schemeClr>
                    </a:solidFill>
                  </a:tcPr>
                </a:tc>
                <a:extLst>
                  <a:ext uri="{0D108BD9-81ED-4DB2-BD59-A6C34878D82A}">
                    <a16:rowId xmlns:a16="http://schemas.microsoft.com/office/drawing/2014/main" xmlns="" val="10001"/>
                  </a:ext>
                </a:extLst>
              </a:tr>
              <a:tr h="707321">
                <a:tc>
                  <a:txBody>
                    <a:bodyPr/>
                    <a:lstStyle/>
                    <a:p>
                      <a:pPr marL="0" algn="ctr" defTabSz="914400" rtl="0" eaLnBrk="1" latinLnBrk="0" hangingPunct="1">
                        <a:spcAft>
                          <a:spcPts val="0"/>
                        </a:spcAft>
                      </a:pPr>
                      <a:r>
                        <a:rPr lang="pt-BR" sz="1800" kern="1200">
                          <a:solidFill>
                            <a:schemeClr val="dk1"/>
                          </a:solidFill>
                          <a:effectLst/>
                          <a:latin typeface="Narkisim" pitchFamily="34" charset="-79"/>
                          <a:ea typeface="Times New Roman"/>
                          <a:cs typeface="Narkisim" pitchFamily="34" charset="-79"/>
                        </a:rPr>
                        <a:t>02</a:t>
                      </a:r>
                    </a:p>
                  </a:txBody>
                  <a:tcPr marL="68580" marR="68580" marT="0" marB="0"/>
                </a:tc>
                <a:tc>
                  <a:txBody>
                    <a:bodyPr/>
                    <a:lstStyle/>
                    <a:p>
                      <a:pPr marL="0" algn="ctr" defTabSz="914400" rtl="0" eaLnBrk="1" latinLnBrk="0" hangingPunct="1">
                        <a:spcAft>
                          <a:spcPts val="0"/>
                        </a:spcAft>
                      </a:pPr>
                      <a:r>
                        <a:rPr lang="pt-BR" sz="1800" kern="1200">
                          <a:solidFill>
                            <a:schemeClr val="dk1"/>
                          </a:solidFill>
                          <a:effectLst/>
                          <a:latin typeface="Narkisim" pitchFamily="34" charset="-79"/>
                          <a:ea typeface="Times New Roman"/>
                          <a:cs typeface="Narkisim" pitchFamily="34" charset="-79"/>
                        </a:rPr>
                        <a:t>01/09/2016</a:t>
                      </a:r>
                    </a:p>
                  </a:txBody>
                  <a:tcPr marL="68580" marR="68580" marT="0" marB="0"/>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Posto Bola </a:t>
                      </a:r>
                    </a:p>
                  </a:txBody>
                  <a:tcPr marL="68580" marR="68580" marT="0" marB="0"/>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Av. </a:t>
                      </a:r>
                      <a:r>
                        <a:rPr lang="pt-BR" sz="1800" kern="1200" dirty="0" err="1">
                          <a:solidFill>
                            <a:schemeClr val="dk1"/>
                          </a:solidFill>
                          <a:effectLst/>
                          <a:latin typeface="Narkisim" pitchFamily="34" charset="-79"/>
                          <a:ea typeface="Times New Roman"/>
                          <a:cs typeface="Narkisim" pitchFamily="34" charset="-79"/>
                        </a:rPr>
                        <a:t>Profª</a:t>
                      </a:r>
                      <a:r>
                        <a:rPr lang="pt-BR" sz="1800" kern="1200" dirty="0">
                          <a:solidFill>
                            <a:schemeClr val="dk1"/>
                          </a:solidFill>
                          <a:effectLst/>
                          <a:latin typeface="Narkisim" pitchFamily="34" charset="-79"/>
                          <a:ea typeface="Times New Roman"/>
                          <a:cs typeface="Narkisim" pitchFamily="34" charset="-79"/>
                        </a:rPr>
                        <a:t> Maria Antonieta </a:t>
                      </a:r>
                      <a:r>
                        <a:rPr lang="pt-BR" sz="1800" kern="1200" dirty="0" err="1">
                          <a:solidFill>
                            <a:schemeClr val="dk1"/>
                          </a:solidFill>
                          <a:effectLst/>
                          <a:latin typeface="Narkisim" pitchFamily="34" charset="-79"/>
                          <a:ea typeface="Times New Roman"/>
                          <a:cs typeface="Narkisim" pitchFamily="34" charset="-79"/>
                        </a:rPr>
                        <a:t>Burlamaqui</a:t>
                      </a:r>
                      <a:r>
                        <a:rPr lang="pt-BR" sz="1800" kern="1200" dirty="0">
                          <a:solidFill>
                            <a:schemeClr val="dk1"/>
                          </a:solidFill>
                          <a:effectLst/>
                          <a:latin typeface="Narkisim" pitchFamily="34" charset="-79"/>
                          <a:ea typeface="Times New Roman"/>
                          <a:cs typeface="Narkisim" pitchFamily="34" charset="-79"/>
                        </a:rPr>
                        <a:t>, 4863, </a:t>
                      </a:r>
                      <a:r>
                        <a:rPr lang="pt-BR" sz="1800" kern="1200" dirty="0" err="1">
                          <a:solidFill>
                            <a:schemeClr val="dk1"/>
                          </a:solidFill>
                          <a:effectLst/>
                          <a:latin typeface="Narkisim" pitchFamily="34" charset="-79"/>
                          <a:ea typeface="Times New Roman"/>
                          <a:cs typeface="Narkisim" pitchFamily="34" charset="-79"/>
                        </a:rPr>
                        <a:t>Piçarreira</a:t>
                      </a:r>
                      <a:r>
                        <a:rPr lang="pt-BR" sz="1800" kern="1200" dirty="0">
                          <a:solidFill>
                            <a:schemeClr val="dk1"/>
                          </a:solidFill>
                          <a:effectLst/>
                          <a:latin typeface="Narkisim" pitchFamily="34" charset="-79"/>
                          <a:ea typeface="Times New Roman"/>
                          <a:cs typeface="Narkisim" pitchFamily="34" charset="-79"/>
                        </a:rPr>
                        <a:t>, Teresina-PI</a:t>
                      </a:r>
                    </a:p>
                  </a:txBody>
                  <a:tcPr marL="68580" marR="68580" marT="0" marB="0"/>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CEF</a:t>
                      </a:r>
                    </a:p>
                  </a:txBody>
                  <a:tcPr marL="68580" marR="68580" marT="0" marB="0"/>
                </a:tc>
                <a:extLst>
                  <a:ext uri="{0D108BD9-81ED-4DB2-BD59-A6C34878D82A}">
                    <a16:rowId xmlns:a16="http://schemas.microsoft.com/office/drawing/2014/main" xmlns="" val="10002"/>
                  </a:ext>
                </a:extLst>
              </a:tr>
              <a:tr h="471548">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03</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30/09/2016</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Posto Mercury </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Av. Frei Serafim, 1162, Centro, Teresina-PI</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CEF</a:t>
                      </a:r>
                    </a:p>
                  </a:txBody>
                  <a:tcPr marL="68580" marR="68580" marT="0" marB="0">
                    <a:solidFill>
                      <a:schemeClr val="tx1">
                        <a:lumMod val="50000"/>
                        <a:lumOff val="50000"/>
                      </a:schemeClr>
                    </a:solidFill>
                  </a:tcPr>
                </a:tc>
                <a:extLst>
                  <a:ext uri="{0D108BD9-81ED-4DB2-BD59-A6C34878D82A}">
                    <a16:rowId xmlns:a16="http://schemas.microsoft.com/office/drawing/2014/main" xmlns="" val="10003"/>
                  </a:ext>
                </a:extLst>
              </a:tr>
              <a:tr h="471548">
                <a:tc>
                  <a:txBody>
                    <a:bodyPr/>
                    <a:lstStyle/>
                    <a:p>
                      <a:pPr marL="0" algn="ctr" defTabSz="914400" rtl="0" eaLnBrk="1" latinLnBrk="0" hangingPunct="1">
                        <a:spcAft>
                          <a:spcPts val="0"/>
                        </a:spcAft>
                      </a:pPr>
                      <a:r>
                        <a:rPr lang="pt-BR" sz="1800" kern="1200">
                          <a:solidFill>
                            <a:schemeClr val="dk1"/>
                          </a:solidFill>
                          <a:effectLst/>
                          <a:latin typeface="Narkisim" pitchFamily="34" charset="-79"/>
                          <a:ea typeface="Times New Roman"/>
                          <a:cs typeface="Narkisim" pitchFamily="34" charset="-79"/>
                        </a:rPr>
                        <a:t>04</a:t>
                      </a:r>
                    </a:p>
                  </a:txBody>
                  <a:tcPr marL="68580" marR="68580" marT="0" marB="0"/>
                </a:tc>
                <a:tc>
                  <a:txBody>
                    <a:bodyPr/>
                    <a:lstStyle/>
                    <a:p>
                      <a:pPr marL="0" algn="ctr" defTabSz="914400" rtl="0" eaLnBrk="1" latinLnBrk="0" hangingPunct="1">
                        <a:spcAft>
                          <a:spcPts val="0"/>
                        </a:spcAft>
                      </a:pPr>
                      <a:r>
                        <a:rPr lang="pt-BR" sz="1800" kern="1200">
                          <a:solidFill>
                            <a:schemeClr val="dk1"/>
                          </a:solidFill>
                          <a:effectLst/>
                          <a:latin typeface="Narkisim" pitchFamily="34" charset="-79"/>
                          <a:ea typeface="Times New Roman"/>
                          <a:cs typeface="Narkisim" pitchFamily="34" charset="-79"/>
                        </a:rPr>
                        <a:t>03/10/2016</a:t>
                      </a:r>
                    </a:p>
                  </a:txBody>
                  <a:tcPr marL="68580" marR="68580" marT="0" marB="0"/>
                </a:tc>
                <a:tc>
                  <a:txBody>
                    <a:bodyPr/>
                    <a:lstStyle/>
                    <a:p>
                      <a:pPr marL="0" algn="ctr" defTabSz="914400" rtl="0" eaLnBrk="1" latinLnBrk="0" hangingPunct="1">
                        <a:spcAft>
                          <a:spcPts val="0"/>
                        </a:spcAft>
                      </a:pPr>
                      <a:r>
                        <a:rPr lang="pt-BR" sz="1800" kern="1200">
                          <a:solidFill>
                            <a:schemeClr val="dk1"/>
                          </a:solidFill>
                          <a:effectLst/>
                          <a:latin typeface="Narkisim" pitchFamily="34" charset="-79"/>
                          <a:ea typeface="Times New Roman"/>
                          <a:cs typeface="Narkisim" pitchFamily="34" charset="-79"/>
                        </a:rPr>
                        <a:t>Supermercado Extra </a:t>
                      </a:r>
                    </a:p>
                  </a:txBody>
                  <a:tcPr marL="68580" marR="68580" marT="0" marB="0"/>
                </a:tc>
                <a:tc>
                  <a:txBody>
                    <a:bodyPr/>
                    <a:lstStyle/>
                    <a:p>
                      <a:pPr marL="0" algn="ctr" defTabSz="914400" rtl="0" eaLnBrk="1" latinLnBrk="0" hangingPunct="1">
                        <a:spcAft>
                          <a:spcPts val="0"/>
                        </a:spcAft>
                      </a:pPr>
                      <a:r>
                        <a:rPr lang="en-US" sz="1800" kern="1200" dirty="0">
                          <a:solidFill>
                            <a:schemeClr val="dk1"/>
                          </a:solidFill>
                          <a:effectLst/>
                          <a:latin typeface="Narkisim" pitchFamily="34" charset="-79"/>
                          <a:ea typeface="Times New Roman"/>
                          <a:cs typeface="Narkisim" pitchFamily="34" charset="-79"/>
                        </a:rPr>
                        <a:t>Av. Kennedy, 501, Jockey, Teresina-PI</a:t>
                      </a:r>
                      <a:endParaRPr lang="pt-BR" sz="1800" kern="1200" dirty="0">
                        <a:solidFill>
                          <a:schemeClr val="dk1"/>
                        </a:solidFill>
                        <a:effectLst/>
                        <a:latin typeface="Narkisim" pitchFamily="34" charset="-79"/>
                        <a:ea typeface="Times New Roman"/>
                        <a:cs typeface="Narkisim" pitchFamily="34" charset="-79"/>
                      </a:endParaRPr>
                    </a:p>
                  </a:txBody>
                  <a:tcPr marL="68580" marR="68580" marT="0" marB="0"/>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Banco do Brasil</a:t>
                      </a:r>
                    </a:p>
                  </a:txBody>
                  <a:tcPr marL="68580" marR="68580" marT="0" marB="0"/>
                </a:tc>
                <a:extLst>
                  <a:ext uri="{0D108BD9-81ED-4DB2-BD59-A6C34878D82A}">
                    <a16:rowId xmlns:a16="http://schemas.microsoft.com/office/drawing/2014/main" xmlns="" val="10004"/>
                  </a:ext>
                </a:extLst>
              </a:tr>
              <a:tr h="471548">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05</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14/10/2016</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Drogaria </a:t>
                      </a:r>
                      <a:r>
                        <a:rPr lang="pt-BR" sz="1800" kern="1200" dirty="0" err="1">
                          <a:solidFill>
                            <a:schemeClr val="dk1"/>
                          </a:solidFill>
                          <a:effectLst/>
                          <a:latin typeface="Narkisim" pitchFamily="34" charset="-79"/>
                          <a:ea typeface="Times New Roman"/>
                          <a:cs typeface="Narkisim" pitchFamily="34" charset="-79"/>
                        </a:rPr>
                        <a:t>DrogaLopes</a:t>
                      </a:r>
                      <a:r>
                        <a:rPr lang="pt-BR" sz="1800" kern="1200" dirty="0">
                          <a:solidFill>
                            <a:schemeClr val="dk1"/>
                          </a:solidFill>
                          <a:effectLst/>
                          <a:latin typeface="Narkisim" pitchFamily="34" charset="-79"/>
                          <a:ea typeface="Times New Roman"/>
                          <a:cs typeface="Narkisim" pitchFamily="34" charset="-79"/>
                        </a:rPr>
                        <a:t> </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Av. Duque de Caxias, 4330, Água Mineral, Teresina-PI</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CEF</a:t>
                      </a:r>
                    </a:p>
                  </a:txBody>
                  <a:tcPr marL="68580" marR="68580" marT="0" marB="0">
                    <a:solidFill>
                      <a:schemeClr val="tx1">
                        <a:lumMod val="50000"/>
                        <a:lumOff val="50000"/>
                      </a:schemeClr>
                    </a:solidFill>
                  </a:tcPr>
                </a:tc>
                <a:extLst>
                  <a:ext uri="{0D108BD9-81ED-4DB2-BD59-A6C34878D82A}">
                    <a16:rowId xmlns:a16="http://schemas.microsoft.com/office/drawing/2014/main" xmlns="" val="10005"/>
                  </a:ext>
                </a:extLst>
              </a:tr>
              <a:tr h="471548">
                <a:tc>
                  <a:txBody>
                    <a:bodyPr/>
                    <a:lstStyle/>
                    <a:p>
                      <a:pPr marL="0" algn="ctr" defTabSz="914400" rtl="0" eaLnBrk="1" latinLnBrk="0" hangingPunct="1">
                        <a:spcAft>
                          <a:spcPts val="0"/>
                        </a:spcAft>
                      </a:pPr>
                      <a:r>
                        <a:rPr lang="pt-BR" sz="1800" kern="1200">
                          <a:solidFill>
                            <a:schemeClr val="dk1"/>
                          </a:solidFill>
                          <a:effectLst/>
                          <a:latin typeface="Narkisim" pitchFamily="34" charset="-79"/>
                          <a:ea typeface="Times New Roman"/>
                          <a:cs typeface="Narkisim" pitchFamily="34" charset="-79"/>
                        </a:rPr>
                        <a:t>06</a:t>
                      </a:r>
                    </a:p>
                  </a:txBody>
                  <a:tcPr marL="68580" marR="68580" marT="0" marB="0"/>
                </a:tc>
                <a:tc>
                  <a:txBody>
                    <a:bodyPr/>
                    <a:lstStyle/>
                    <a:p>
                      <a:pPr marL="0" algn="ctr" defTabSz="914400" rtl="0" eaLnBrk="1" latinLnBrk="0" hangingPunct="1">
                        <a:spcAft>
                          <a:spcPts val="0"/>
                        </a:spcAft>
                      </a:pPr>
                      <a:r>
                        <a:rPr lang="pt-BR" sz="1800" kern="1200">
                          <a:solidFill>
                            <a:schemeClr val="dk1"/>
                          </a:solidFill>
                          <a:effectLst/>
                          <a:latin typeface="Narkisim" pitchFamily="34" charset="-79"/>
                          <a:ea typeface="Times New Roman"/>
                          <a:cs typeface="Narkisim" pitchFamily="34" charset="-79"/>
                        </a:rPr>
                        <a:t>18/10/2016</a:t>
                      </a:r>
                    </a:p>
                  </a:txBody>
                  <a:tcPr marL="68580" marR="68580" marT="0" marB="0"/>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Centro Universitário UNINOVAFAPI</a:t>
                      </a:r>
                    </a:p>
                  </a:txBody>
                  <a:tcPr marL="68580" marR="68580" marT="0" marB="0"/>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Rua Vitorino Fernandes, 6123, Uruguai, Teresina-PI</a:t>
                      </a:r>
                    </a:p>
                  </a:txBody>
                  <a:tcPr marL="68580" marR="68580" marT="0" marB="0"/>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Banco do Brasil e CEF</a:t>
                      </a:r>
                    </a:p>
                  </a:txBody>
                  <a:tcPr marL="68580" marR="68580" marT="0" marB="0"/>
                </a:tc>
                <a:extLst>
                  <a:ext uri="{0D108BD9-81ED-4DB2-BD59-A6C34878D82A}">
                    <a16:rowId xmlns:a16="http://schemas.microsoft.com/office/drawing/2014/main" xmlns="" val="10006"/>
                  </a:ext>
                </a:extLst>
              </a:tr>
              <a:tr h="471548">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07</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a:solidFill>
                            <a:schemeClr val="dk1"/>
                          </a:solidFill>
                          <a:effectLst/>
                          <a:latin typeface="Narkisim" pitchFamily="34" charset="-79"/>
                          <a:ea typeface="Times New Roman"/>
                          <a:cs typeface="Narkisim" pitchFamily="34" charset="-79"/>
                        </a:rPr>
                        <a:t>21/11/2016</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a:solidFill>
                            <a:schemeClr val="dk1"/>
                          </a:solidFill>
                          <a:effectLst/>
                          <a:latin typeface="Narkisim" pitchFamily="34" charset="-79"/>
                          <a:ea typeface="Times New Roman"/>
                          <a:cs typeface="Narkisim" pitchFamily="34" charset="-79"/>
                        </a:rPr>
                        <a:t>Instituto Dom Barreto (Centro/THE)</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a:solidFill>
                            <a:schemeClr val="dk1"/>
                          </a:solidFill>
                          <a:effectLst/>
                          <a:latin typeface="Narkisim" pitchFamily="34" charset="-79"/>
                          <a:ea typeface="Times New Roman"/>
                          <a:cs typeface="Narkisim" pitchFamily="34" charset="-79"/>
                        </a:rPr>
                        <a:t>Rua Gabriel Ferreira, 691, Centro/Norte, Teresina-PI</a:t>
                      </a:r>
                    </a:p>
                  </a:txBody>
                  <a:tcPr marL="68580" marR="68580" marT="0" marB="0">
                    <a:solidFill>
                      <a:schemeClr val="tx1">
                        <a:lumMod val="50000"/>
                        <a:lumOff val="50000"/>
                      </a:schemeClr>
                    </a:solidFill>
                  </a:tcPr>
                </a:tc>
                <a:tc>
                  <a:txBody>
                    <a:bodyPr/>
                    <a:lstStyle/>
                    <a:p>
                      <a:pPr marL="0" algn="ctr" defTabSz="914400" rtl="0" eaLnBrk="1" latinLnBrk="0" hangingPunct="1">
                        <a:spcAft>
                          <a:spcPts val="0"/>
                        </a:spcAft>
                      </a:pPr>
                      <a:r>
                        <a:rPr lang="pt-BR" sz="1800" kern="1200" dirty="0">
                          <a:solidFill>
                            <a:schemeClr val="dk1"/>
                          </a:solidFill>
                          <a:effectLst/>
                          <a:latin typeface="Narkisim" pitchFamily="34" charset="-79"/>
                          <a:ea typeface="Times New Roman"/>
                          <a:cs typeface="Narkisim" pitchFamily="34" charset="-79"/>
                        </a:rPr>
                        <a:t>Banco do Brasil</a:t>
                      </a:r>
                    </a:p>
                  </a:txBody>
                  <a:tcPr marL="68580" marR="68580" marT="0" marB="0">
                    <a:solidFill>
                      <a:schemeClr val="tx1">
                        <a:lumMod val="50000"/>
                        <a:lumOff val="50000"/>
                      </a:schemeClr>
                    </a:solidFill>
                  </a:tcPr>
                </a:tc>
                <a:extLst>
                  <a:ext uri="{0D108BD9-81ED-4DB2-BD59-A6C34878D82A}">
                    <a16:rowId xmlns:a16="http://schemas.microsoft.com/office/drawing/2014/main" xmlns="" val="10007"/>
                  </a:ext>
                </a:extLst>
              </a:tr>
            </a:tbl>
          </a:graphicData>
        </a:graphic>
      </p:graphicFrame>
      <p:sp>
        <p:nvSpPr>
          <p:cNvPr id="4"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Ações praticadas pelo grupo</a:t>
            </a:r>
          </a:p>
        </p:txBody>
      </p:sp>
    </p:spTree>
    <p:extLst>
      <p:ext uri="{BB962C8B-B14F-4D97-AF65-F5344CB8AC3E}">
        <p14:creationId xmlns:p14="http://schemas.microsoft.com/office/powerpoint/2010/main" val="36959475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198838911"/>
              </p:ext>
            </p:extLst>
          </p:nvPr>
        </p:nvGraphicFramePr>
        <p:xfrm>
          <a:off x="457200" y="1196750"/>
          <a:ext cx="8147248" cy="6078082"/>
        </p:xfrm>
        <a:graphic>
          <a:graphicData uri="http://schemas.openxmlformats.org/drawingml/2006/table">
            <a:tbl>
              <a:tblPr firstRow="1" bandRow="1">
                <a:tableStyleId>{073A0DAA-6AF3-43AB-8588-CEC1D06C72B9}</a:tableStyleId>
              </a:tblPr>
              <a:tblGrid>
                <a:gridCol w="442392">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3456384">
                  <a:extLst>
                    <a:ext uri="{9D8B030D-6E8A-4147-A177-3AD203B41FA5}">
                      <a16:colId xmlns:a16="http://schemas.microsoft.com/office/drawing/2014/main" xmlns="" val="20003"/>
                    </a:ext>
                  </a:extLst>
                </a:gridCol>
                <a:gridCol w="1512168">
                  <a:extLst>
                    <a:ext uri="{9D8B030D-6E8A-4147-A177-3AD203B41FA5}">
                      <a16:colId xmlns:a16="http://schemas.microsoft.com/office/drawing/2014/main" xmlns="" val="20004"/>
                    </a:ext>
                  </a:extLst>
                </a:gridCol>
              </a:tblGrid>
              <a:tr h="707321">
                <a:tc>
                  <a:txBody>
                    <a:bodyPr/>
                    <a:lstStyle/>
                    <a:p>
                      <a:endParaRPr lang="pt-BR" sz="1600" dirty="0">
                        <a:latin typeface="Narkisim" pitchFamily="34" charset="-79"/>
                        <a:cs typeface="Narkisim" pitchFamily="34" charset="-79"/>
                      </a:endParaRPr>
                    </a:p>
                  </a:txBody>
                  <a:tcPr/>
                </a:tc>
                <a:tc>
                  <a:txBody>
                    <a:bodyPr/>
                    <a:lstStyle/>
                    <a:p>
                      <a:pPr algn="ctr">
                        <a:spcAft>
                          <a:spcPts val="0"/>
                        </a:spcAft>
                      </a:pPr>
                      <a:endParaRPr lang="pt-BR" sz="1400" b="1" dirty="0">
                        <a:effectLst/>
                        <a:latin typeface="Narkisim" pitchFamily="34" charset="-79"/>
                        <a:ea typeface="Times New Roman"/>
                        <a:cs typeface="Narkisim" pitchFamily="34" charset="-79"/>
                      </a:endParaRPr>
                    </a:p>
                    <a:p>
                      <a:pPr algn="ctr">
                        <a:spcAft>
                          <a:spcPts val="0"/>
                        </a:spcAft>
                      </a:pPr>
                      <a:r>
                        <a:rPr lang="pt-BR" sz="1400" b="1" dirty="0">
                          <a:effectLst/>
                          <a:latin typeface="Narkisim" pitchFamily="34" charset="-79"/>
                          <a:ea typeface="Times New Roman"/>
                          <a:cs typeface="Narkisim" pitchFamily="34" charset="-79"/>
                        </a:rPr>
                        <a:t>Data</a:t>
                      </a:r>
                      <a:endParaRPr lang="pt-BR" sz="1400" dirty="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endParaRPr lang="pt-BR" sz="1400" b="1" dirty="0">
                        <a:effectLst/>
                        <a:latin typeface="Narkisim" pitchFamily="34" charset="-79"/>
                        <a:ea typeface="Times New Roman"/>
                        <a:cs typeface="Narkisim" pitchFamily="34" charset="-79"/>
                      </a:endParaRPr>
                    </a:p>
                    <a:p>
                      <a:pPr algn="ctr">
                        <a:spcAft>
                          <a:spcPts val="0"/>
                        </a:spcAft>
                      </a:pPr>
                      <a:r>
                        <a:rPr lang="pt-BR" sz="1400" b="1" dirty="0">
                          <a:effectLst/>
                          <a:latin typeface="Narkisim" pitchFamily="34" charset="-79"/>
                          <a:ea typeface="Times New Roman"/>
                          <a:cs typeface="Narkisim" pitchFamily="34" charset="-79"/>
                        </a:rPr>
                        <a:t>Local</a:t>
                      </a:r>
                      <a:endParaRPr lang="pt-BR" sz="1400" dirty="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endParaRPr lang="pt-BR" sz="1400" b="1" dirty="0">
                        <a:effectLst/>
                        <a:latin typeface="Narkisim" pitchFamily="34" charset="-79"/>
                        <a:ea typeface="Times New Roman"/>
                        <a:cs typeface="Narkisim" pitchFamily="34" charset="-79"/>
                      </a:endParaRPr>
                    </a:p>
                    <a:p>
                      <a:pPr algn="ctr">
                        <a:spcAft>
                          <a:spcPts val="0"/>
                        </a:spcAft>
                      </a:pPr>
                      <a:r>
                        <a:rPr lang="pt-BR" sz="1400" b="1" dirty="0">
                          <a:effectLst/>
                          <a:latin typeface="Narkisim" pitchFamily="34" charset="-79"/>
                          <a:ea typeface="Times New Roman"/>
                          <a:cs typeface="Narkisim" pitchFamily="34" charset="-79"/>
                        </a:rPr>
                        <a:t>Endereço</a:t>
                      </a:r>
                      <a:endParaRPr lang="pt-BR" sz="1400" dirty="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r>
                        <a:rPr lang="pt-BR" sz="1400" b="1">
                          <a:effectLst/>
                          <a:latin typeface="Narkisim" pitchFamily="34" charset="-79"/>
                          <a:ea typeface="Times New Roman"/>
                          <a:cs typeface="Narkisim" pitchFamily="34" charset="-79"/>
                        </a:rPr>
                        <a:t>Terminal de Auto-Atendimento</a:t>
                      </a:r>
                      <a:endParaRPr lang="pt-BR" sz="1400">
                        <a:effectLst/>
                        <a:latin typeface="Narkisim" pitchFamily="34" charset="-79"/>
                        <a:ea typeface="Times New Roman"/>
                        <a:cs typeface="Narkisim" pitchFamily="34" charset="-79"/>
                      </a:endParaRPr>
                    </a:p>
                  </a:txBody>
                  <a:tcPr marL="68580" marR="68580" marT="0" marB="0"/>
                </a:tc>
                <a:extLst>
                  <a:ext uri="{0D108BD9-81ED-4DB2-BD59-A6C34878D82A}">
                    <a16:rowId xmlns:a16="http://schemas.microsoft.com/office/drawing/2014/main" xmlns="" val="10000"/>
                  </a:ext>
                </a:extLst>
              </a:tr>
              <a:tr h="471548">
                <a:tc>
                  <a:txBody>
                    <a:bodyPr/>
                    <a:lstStyle/>
                    <a:p>
                      <a:pPr algn="ctr">
                        <a:spcAft>
                          <a:spcPts val="0"/>
                        </a:spcAft>
                      </a:pPr>
                      <a:r>
                        <a:rPr lang="pt-BR" sz="1800" b="1" dirty="0">
                          <a:effectLst/>
                          <a:latin typeface="Narkisim" pitchFamily="34" charset="-79"/>
                          <a:ea typeface="Times New Roman"/>
                          <a:cs typeface="Narkisim" pitchFamily="34" charset="-79"/>
                        </a:rPr>
                        <a:t>08</a:t>
                      </a:r>
                      <a:endParaRPr lang="pt-BR" sz="1800" dirty="0">
                        <a:effectLst/>
                        <a:latin typeface="Narkisim" pitchFamily="34" charset="-79"/>
                        <a:ea typeface="Times New Roman"/>
                        <a:cs typeface="Narkisim" pitchFamily="34" charset="-79"/>
                      </a:endParaRPr>
                    </a:p>
                  </a:txBody>
                  <a:tcPr marL="68580" marR="68580" marT="0" marB="0">
                    <a:solidFill>
                      <a:schemeClr val="tx1">
                        <a:lumMod val="50000"/>
                        <a:lumOff val="50000"/>
                      </a:schemeClr>
                    </a:solidFill>
                  </a:tcPr>
                </a:tc>
                <a:tc>
                  <a:txBody>
                    <a:bodyPr/>
                    <a:lstStyle/>
                    <a:p>
                      <a:pPr algn="ctr">
                        <a:spcAft>
                          <a:spcPts val="0"/>
                        </a:spcAft>
                      </a:pPr>
                      <a:r>
                        <a:rPr lang="pt-BR" sz="1800" dirty="0">
                          <a:effectLst/>
                          <a:latin typeface="Narkisim" pitchFamily="34" charset="-79"/>
                          <a:ea typeface="Times New Roman"/>
                          <a:cs typeface="Narkisim" pitchFamily="34" charset="-79"/>
                        </a:rPr>
                        <a:t>25/11/2016</a:t>
                      </a:r>
                    </a:p>
                  </a:txBody>
                  <a:tcPr marL="68580" marR="68580" marT="0" marB="0">
                    <a:solidFill>
                      <a:schemeClr val="tx1">
                        <a:lumMod val="50000"/>
                        <a:lumOff val="50000"/>
                      </a:schemeClr>
                    </a:solidFill>
                  </a:tcPr>
                </a:tc>
                <a:tc>
                  <a:txBody>
                    <a:bodyPr/>
                    <a:lstStyle/>
                    <a:p>
                      <a:pPr algn="ctr">
                        <a:spcAft>
                          <a:spcPts val="0"/>
                        </a:spcAft>
                      </a:pPr>
                      <a:r>
                        <a:rPr lang="pt-BR" sz="1800">
                          <a:effectLst/>
                          <a:latin typeface="Narkisim" pitchFamily="34" charset="-79"/>
                          <a:ea typeface="Times New Roman"/>
                          <a:cs typeface="Narkisim" pitchFamily="34" charset="-79"/>
                        </a:rPr>
                        <a:t>Agência CEF Kennedy</a:t>
                      </a:r>
                    </a:p>
                  </a:txBody>
                  <a:tcPr marL="68580" marR="68580" marT="0" marB="0">
                    <a:solidFill>
                      <a:schemeClr val="tx1">
                        <a:lumMod val="50000"/>
                        <a:lumOff val="50000"/>
                      </a:schemeClr>
                    </a:solidFill>
                  </a:tcPr>
                </a:tc>
                <a:tc>
                  <a:txBody>
                    <a:bodyPr/>
                    <a:lstStyle/>
                    <a:p>
                      <a:pPr algn="ctr">
                        <a:spcAft>
                          <a:spcPts val="0"/>
                        </a:spcAft>
                      </a:pPr>
                      <a:r>
                        <a:rPr lang="pt-BR" sz="1800" dirty="0">
                          <a:effectLst/>
                          <a:latin typeface="Narkisim" pitchFamily="34" charset="-79"/>
                          <a:ea typeface="Times New Roman"/>
                          <a:cs typeface="Narkisim" pitchFamily="34" charset="-79"/>
                        </a:rPr>
                        <a:t>Av. Presidente Kennedy, Teresina-PI</a:t>
                      </a:r>
                    </a:p>
                  </a:txBody>
                  <a:tcPr marL="68580" marR="68580" marT="0" marB="0">
                    <a:solidFill>
                      <a:schemeClr val="tx1">
                        <a:lumMod val="50000"/>
                        <a:lumOff val="50000"/>
                      </a:schemeClr>
                    </a:solidFill>
                  </a:tcPr>
                </a:tc>
                <a:tc>
                  <a:txBody>
                    <a:bodyPr/>
                    <a:lstStyle/>
                    <a:p>
                      <a:pPr algn="ctr">
                        <a:spcAft>
                          <a:spcPts val="0"/>
                        </a:spcAft>
                      </a:pPr>
                      <a:r>
                        <a:rPr lang="pt-BR" sz="1800" dirty="0">
                          <a:effectLst/>
                          <a:latin typeface="Narkisim" pitchFamily="34" charset="-79"/>
                          <a:ea typeface="Times New Roman"/>
                          <a:cs typeface="Narkisim" pitchFamily="34" charset="-79"/>
                        </a:rPr>
                        <a:t>CEF</a:t>
                      </a:r>
                    </a:p>
                  </a:txBody>
                  <a:tcPr marL="68580" marR="68580" marT="0" marB="0">
                    <a:solidFill>
                      <a:schemeClr val="tx1">
                        <a:lumMod val="50000"/>
                        <a:lumOff val="50000"/>
                      </a:schemeClr>
                    </a:solidFill>
                  </a:tcPr>
                </a:tc>
                <a:extLst>
                  <a:ext uri="{0D108BD9-81ED-4DB2-BD59-A6C34878D82A}">
                    <a16:rowId xmlns:a16="http://schemas.microsoft.com/office/drawing/2014/main" xmlns="" val="10001"/>
                  </a:ext>
                </a:extLst>
              </a:tr>
              <a:tr h="707321">
                <a:tc>
                  <a:txBody>
                    <a:bodyPr/>
                    <a:lstStyle/>
                    <a:p>
                      <a:pPr algn="ctr">
                        <a:spcAft>
                          <a:spcPts val="0"/>
                        </a:spcAft>
                      </a:pPr>
                      <a:r>
                        <a:rPr lang="pt-BR" sz="1800" b="1">
                          <a:effectLst/>
                          <a:latin typeface="Narkisim" pitchFamily="34" charset="-79"/>
                          <a:ea typeface="Times New Roman"/>
                          <a:cs typeface="Narkisim" pitchFamily="34" charset="-79"/>
                        </a:rPr>
                        <a:t>09</a:t>
                      </a:r>
                      <a:endParaRPr lang="pt-BR" sz="180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r>
                        <a:rPr lang="pt-BR" sz="1800" dirty="0">
                          <a:effectLst/>
                          <a:latin typeface="Narkisim" pitchFamily="34" charset="-79"/>
                          <a:ea typeface="Times New Roman"/>
                          <a:cs typeface="Narkisim" pitchFamily="34" charset="-79"/>
                        </a:rPr>
                        <a:t>06/12/2016</a:t>
                      </a:r>
                    </a:p>
                  </a:txBody>
                  <a:tcPr marL="68580" marR="68580" marT="0" marB="0"/>
                </a:tc>
                <a:tc>
                  <a:txBody>
                    <a:bodyPr/>
                    <a:lstStyle/>
                    <a:p>
                      <a:pPr algn="ctr">
                        <a:spcAft>
                          <a:spcPts val="0"/>
                        </a:spcAft>
                      </a:pPr>
                      <a:r>
                        <a:rPr lang="pt-BR" sz="1800" dirty="0">
                          <a:effectLst/>
                          <a:latin typeface="Narkisim" pitchFamily="34" charset="-79"/>
                          <a:ea typeface="Times New Roman"/>
                          <a:cs typeface="Narkisim" pitchFamily="34" charset="-79"/>
                        </a:rPr>
                        <a:t>Rodoviária de Parnaíba-PI</a:t>
                      </a:r>
                    </a:p>
                  </a:txBody>
                  <a:tcPr marL="68580" marR="68580" marT="0" marB="0"/>
                </a:tc>
                <a:tc>
                  <a:txBody>
                    <a:bodyPr/>
                    <a:lstStyle/>
                    <a:p>
                      <a:pPr algn="ctr">
                        <a:spcAft>
                          <a:spcPts val="0"/>
                        </a:spcAft>
                      </a:pPr>
                      <a:r>
                        <a:rPr lang="pt-BR" sz="1800">
                          <a:effectLst/>
                          <a:latin typeface="Narkisim" pitchFamily="34" charset="-79"/>
                          <a:ea typeface="Times New Roman"/>
                          <a:cs typeface="Narkisim" pitchFamily="34" charset="-79"/>
                        </a:rPr>
                        <a:t>Av. Pinheiro Machado, 3069, Rodoviária, Parnaíba-PI</a:t>
                      </a:r>
                    </a:p>
                  </a:txBody>
                  <a:tcPr marL="68580" marR="68580" marT="0" marB="0"/>
                </a:tc>
                <a:tc>
                  <a:txBody>
                    <a:bodyPr/>
                    <a:lstStyle/>
                    <a:p>
                      <a:pPr algn="ctr">
                        <a:spcAft>
                          <a:spcPts val="0"/>
                        </a:spcAft>
                      </a:pPr>
                      <a:r>
                        <a:rPr lang="pt-BR" sz="1800">
                          <a:effectLst/>
                          <a:latin typeface="Narkisim" pitchFamily="34" charset="-79"/>
                          <a:ea typeface="Times New Roman"/>
                          <a:cs typeface="Narkisim" pitchFamily="34" charset="-79"/>
                        </a:rPr>
                        <a:t>Banco do Brasil</a:t>
                      </a:r>
                    </a:p>
                  </a:txBody>
                  <a:tcPr marL="68580" marR="68580" marT="0" marB="0"/>
                </a:tc>
                <a:extLst>
                  <a:ext uri="{0D108BD9-81ED-4DB2-BD59-A6C34878D82A}">
                    <a16:rowId xmlns:a16="http://schemas.microsoft.com/office/drawing/2014/main" xmlns="" val="10002"/>
                  </a:ext>
                </a:extLst>
              </a:tr>
              <a:tr h="471548">
                <a:tc>
                  <a:txBody>
                    <a:bodyPr/>
                    <a:lstStyle/>
                    <a:p>
                      <a:pPr algn="ctr">
                        <a:spcAft>
                          <a:spcPts val="0"/>
                        </a:spcAft>
                      </a:pPr>
                      <a:r>
                        <a:rPr lang="pt-BR" sz="1800" b="1">
                          <a:effectLst/>
                          <a:latin typeface="Narkisim" pitchFamily="34" charset="-79"/>
                          <a:ea typeface="Times New Roman"/>
                          <a:cs typeface="Narkisim" pitchFamily="34" charset="-79"/>
                        </a:rPr>
                        <a:t>10</a:t>
                      </a:r>
                      <a:endParaRPr lang="pt-BR" sz="1800">
                        <a:effectLst/>
                        <a:latin typeface="Narkisim" pitchFamily="34" charset="-79"/>
                        <a:ea typeface="Times New Roman"/>
                        <a:cs typeface="Narkisim" pitchFamily="34" charset="-79"/>
                      </a:endParaRPr>
                    </a:p>
                  </a:txBody>
                  <a:tcPr marL="68580" marR="68580" marT="0" marB="0">
                    <a:solidFill>
                      <a:schemeClr val="tx1">
                        <a:lumMod val="50000"/>
                        <a:lumOff val="50000"/>
                      </a:schemeClr>
                    </a:solidFill>
                  </a:tcPr>
                </a:tc>
                <a:tc>
                  <a:txBody>
                    <a:bodyPr/>
                    <a:lstStyle/>
                    <a:p>
                      <a:pPr algn="ctr">
                        <a:spcAft>
                          <a:spcPts val="0"/>
                        </a:spcAft>
                      </a:pPr>
                      <a:r>
                        <a:rPr lang="pt-BR" sz="1800">
                          <a:effectLst/>
                          <a:latin typeface="Narkisim" pitchFamily="34" charset="-79"/>
                          <a:ea typeface="Times New Roman"/>
                          <a:cs typeface="Narkisim" pitchFamily="34" charset="-79"/>
                        </a:rPr>
                        <a:t>15/12/2016</a:t>
                      </a:r>
                    </a:p>
                  </a:txBody>
                  <a:tcPr marL="68580" marR="68580" marT="0" marB="0">
                    <a:solidFill>
                      <a:schemeClr val="tx1">
                        <a:lumMod val="50000"/>
                        <a:lumOff val="50000"/>
                      </a:schemeClr>
                    </a:solidFill>
                  </a:tcPr>
                </a:tc>
                <a:tc>
                  <a:txBody>
                    <a:bodyPr/>
                    <a:lstStyle/>
                    <a:p>
                      <a:pPr algn="ctr">
                        <a:spcAft>
                          <a:spcPts val="0"/>
                        </a:spcAft>
                      </a:pPr>
                      <a:r>
                        <a:rPr lang="pt-BR" sz="1800" dirty="0">
                          <a:effectLst/>
                          <a:latin typeface="Narkisim" pitchFamily="34" charset="-79"/>
                          <a:ea typeface="Times New Roman"/>
                          <a:cs typeface="Narkisim" pitchFamily="34" charset="-79"/>
                        </a:rPr>
                        <a:t>Prefeitura de Picos-PI</a:t>
                      </a:r>
                    </a:p>
                  </a:txBody>
                  <a:tcPr marL="68580" marR="68580" marT="0" marB="0">
                    <a:solidFill>
                      <a:schemeClr val="tx1">
                        <a:lumMod val="50000"/>
                        <a:lumOff val="50000"/>
                      </a:schemeClr>
                    </a:solidFill>
                  </a:tcPr>
                </a:tc>
                <a:tc>
                  <a:txBody>
                    <a:bodyPr/>
                    <a:lstStyle/>
                    <a:p>
                      <a:pPr algn="ctr">
                        <a:spcAft>
                          <a:spcPts val="0"/>
                        </a:spcAft>
                      </a:pPr>
                      <a:r>
                        <a:rPr lang="pt-BR" sz="1800" dirty="0">
                          <a:effectLst/>
                          <a:latin typeface="Narkisim" pitchFamily="34" charset="-79"/>
                          <a:ea typeface="Times New Roman"/>
                          <a:cs typeface="Narkisim" pitchFamily="34" charset="-79"/>
                        </a:rPr>
                        <a:t>Rua Marcos Parente, 155, Centro, Picos-PI</a:t>
                      </a:r>
                    </a:p>
                  </a:txBody>
                  <a:tcPr marL="68580" marR="68580" marT="0" marB="0">
                    <a:solidFill>
                      <a:schemeClr val="tx1">
                        <a:lumMod val="50000"/>
                        <a:lumOff val="50000"/>
                      </a:schemeClr>
                    </a:solidFill>
                  </a:tcPr>
                </a:tc>
                <a:tc>
                  <a:txBody>
                    <a:bodyPr/>
                    <a:lstStyle/>
                    <a:p>
                      <a:pPr algn="ctr">
                        <a:spcAft>
                          <a:spcPts val="0"/>
                        </a:spcAft>
                      </a:pPr>
                      <a:r>
                        <a:rPr lang="pt-BR" sz="1800" dirty="0">
                          <a:effectLst/>
                          <a:latin typeface="Narkisim" pitchFamily="34" charset="-79"/>
                          <a:ea typeface="Times New Roman"/>
                          <a:cs typeface="Narkisim" pitchFamily="34" charset="-79"/>
                        </a:rPr>
                        <a:t>Banco do Brasil</a:t>
                      </a:r>
                    </a:p>
                  </a:txBody>
                  <a:tcPr marL="68580" marR="68580" marT="0" marB="0">
                    <a:solidFill>
                      <a:schemeClr val="tx1">
                        <a:lumMod val="50000"/>
                        <a:lumOff val="50000"/>
                      </a:schemeClr>
                    </a:solidFill>
                  </a:tcPr>
                </a:tc>
                <a:extLst>
                  <a:ext uri="{0D108BD9-81ED-4DB2-BD59-A6C34878D82A}">
                    <a16:rowId xmlns:a16="http://schemas.microsoft.com/office/drawing/2014/main" xmlns="" val="10003"/>
                  </a:ext>
                </a:extLst>
              </a:tr>
              <a:tr h="471548">
                <a:tc>
                  <a:txBody>
                    <a:bodyPr/>
                    <a:lstStyle/>
                    <a:p>
                      <a:pPr algn="ctr">
                        <a:spcAft>
                          <a:spcPts val="0"/>
                        </a:spcAft>
                      </a:pPr>
                      <a:r>
                        <a:rPr lang="pt-BR" sz="1800" b="1">
                          <a:effectLst/>
                          <a:latin typeface="Narkisim" pitchFamily="34" charset="-79"/>
                          <a:ea typeface="Times New Roman"/>
                          <a:cs typeface="Narkisim" pitchFamily="34" charset="-79"/>
                        </a:rPr>
                        <a:t>11</a:t>
                      </a:r>
                      <a:endParaRPr lang="pt-BR" sz="180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r>
                        <a:rPr lang="pt-BR" sz="1800">
                          <a:effectLst/>
                          <a:latin typeface="Narkisim" pitchFamily="34" charset="-79"/>
                          <a:ea typeface="Times New Roman"/>
                          <a:cs typeface="Narkisim" pitchFamily="34" charset="-79"/>
                        </a:rPr>
                        <a:t>23/12/2016</a:t>
                      </a:r>
                    </a:p>
                  </a:txBody>
                  <a:tcPr marL="68580" marR="68580" marT="0" marB="0"/>
                </a:tc>
                <a:tc>
                  <a:txBody>
                    <a:bodyPr/>
                    <a:lstStyle/>
                    <a:p>
                      <a:pPr algn="ctr">
                        <a:spcAft>
                          <a:spcPts val="0"/>
                        </a:spcAft>
                      </a:pPr>
                      <a:r>
                        <a:rPr lang="pt-BR" sz="1800">
                          <a:effectLst/>
                          <a:latin typeface="Narkisim" pitchFamily="34" charset="-79"/>
                          <a:ea typeface="Times New Roman"/>
                          <a:cs typeface="Narkisim" pitchFamily="34" charset="-79"/>
                        </a:rPr>
                        <a:t>Agência BB – Luís Correia</a:t>
                      </a:r>
                    </a:p>
                  </a:txBody>
                  <a:tcPr marL="68580" marR="68580" marT="0" marB="0"/>
                </a:tc>
                <a:tc>
                  <a:txBody>
                    <a:bodyPr/>
                    <a:lstStyle/>
                    <a:p>
                      <a:pPr algn="ctr">
                        <a:spcAft>
                          <a:spcPts val="0"/>
                        </a:spcAft>
                      </a:pPr>
                      <a:r>
                        <a:rPr lang="pt-BR" sz="1800" dirty="0">
                          <a:effectLst/>
                          <a:latin typeface="Narkisim" pitchFamily="34" charset="-79"/>
                          <a:ea typeface="Times New Roman"/>
                          <a:cs typeface="Narkisim" pitchFamily="34" charset="-79"/>
                        </a:rPr>
                        <a:t>Av. Joaquim Pires, 1043, Loja 01, Luís Correia-PI </a:t>
                      </a:r>
                    </a:p>
                  </a:txBody>
                  <a:tcPr marL="68580" marR="68580" marT="0" marB="0"/>
                </a:tc>
                <a:tc>
                  <a:txBody>
                    <a:bodyPr/>
                    <a:lstStyle/>
                    <a:p>
                      <a:pPr algn="ctr">
                        <a:spcAft>
                          <a:spcPts val="0"/>
                        </a:spcAft>
                      </a:pPr>
                      <a:r>
                        <a:rPr lang="pt-BR" sz="1800">
                          <a:effectLst/>
                          <a:latin typeface="Narkisim" pitchFamily="34" charset="-79"/>
                          <a:ea typeface="Times New Roman"/>
                          <a:cs typeface="Narkisim" pitchFamily="34" charset="-79"/>
                        </a:rPr>
                        <a:t>Banco do Brasil</a:t>
                      </a:r>
                    </a:p>
                  </a:txBody>
                  <a:tcPr marL="68580" marR="68580" marT="0" marB="0"/>
                </a:tc>
                <a:extLst>
                  <a:ext uri="{0D108BD9-81ED-4DB2-BD59-A6C34878D82A}">
                    <a16:rowId xmlns:a16="http://schemas.microsoft.com/office/drawing/2014/main" xmlns="" val="10004"/>
                  </a:ext>
                </a:extLst>
              </a:tr>
              <a:tr h="471548">
                <a:tc>
                  <a:txBody>
                    <a:bodyPr/>
                    <a:lstStyle/>
                    <a:p>
                      <a:pPr algn="ctr">
                        <a:spcAft>
                          <a:spcPts val="0"/>
                        </a:spcAft>
                      </a:pPr>
                      <a:r>
                        <a:rPr lang="pt-BR" sz="1800" b="1">
                          <a:effectLst/>
                          <a:latin typeface="Narkisim" pitchFamily="34" charset="-79"/>
                          <a:ea typeface="Times New Roman"/>
                          <a:cs typeface="Narkisim" pitchFamily="34" charset="-79"/>
                        </a:rPr>
                        <a:t>12</a:t>
                      </a:r>
                      <a:endParaRPr lang="pt-BR" sz="1800">
                        <a:effectLst/>
                        <a:latin typeface="Narkisim" pitchFamily="34" charset="-79"/>
                        <a:ea typeface="Times New Roman"/>
                        <a:cs typeface="Narkisim" pitchFamily="34" charset="-79"/>
                      </a:endParaRPr>
                    </a:p>
                  </a:txBody>
                  <a:tcPr marL="68580" marR="68580" marT="0" marB="0">
                    <a:solidFill>
                      <a:schemeClr val="tx1">
                        <a:lumMod val="50000"/>
                        <a:lumOff val="50000"/>
                      </a:schemeClr>
                    </a:solidFill>
                  </a:tcPr>
                </a:tc>
                <a:tc>
                  <a:txBody>
                    <a:bodyPr/>
                    <a:lstStyle/>
                    <a:p>
                      <a:pPr algn="ctr">
                        <a:spcAft>
                          <a:spcPts val="0"/>
                        </a:spcAft>
                      </a:pPr>
                      <a:r>
                        <a:rPr lang="pt-BR" sz="1800">
                          <a:effectLst/>
                          <a:latin typeface="Narkisim" pitchFamily="34" charset="-79"/>
                          <a:ea typeface="Times New Roman"/>
                          <a:cs typeface="Narkisim" pitchFamily="34" charset="-79"/>
                        </a:rPr>
                        <a:t>29/12/2016</a:t>
                      </a:r>
                    </a:p>
                  </a:txBody>
                  <a:tcPr marL="68580" marR="68580" marT="0" marB="0">
                    <a:solidFill>
                      <a:schemeClr val="tx1">
                        <a:lumMod val="50000"/>
                        <a:lumOff val="50000"/>
                      </a:schemeClr>
                    </a:solidFill>
                  </a:tcPr>
                </a:tc>
                <a:tc>
                  <a:txBody>
                    <a:bodyPr/>
                    <a:lstStyle/>
                    <a:p>
                      <a:pPr algn="ctr">
                        <a:spcAft>
                          <a:spcPts val="0"/>
                        </a:spcAft>
                      </a:pPr>
                      <a:r>
                        <a:rPr lang="pt-BR" sz="1800">
                          <a:effectLst/>
                          <a:latin typeface="Narkisim" pitchFamily="34" charset="-79"/>
                          <a:ea typeface="Times New Roman"/>
                          <a:cs typeface="Narkisim" pitchFamily="34" charset="-79"/>
                        </a:rPr>
                        <a:t>Posto do DETRAN – CN Motos (Dirceu)</a:t>
                      </a:r>
                    </a:p>
                  </a:txBody>
                  <a:tcPr marL="68580" marR="68580" marT="0" marB="0">
                    <a:solidFill>
                      <a:schemeClr val="tx1">
                        <a:lumMod val="50000"/>
                        <a:lumOff val="50000"/>
                      </a:schemeClr>
                    </a:solidFill>
                  </a:tcPr>
                </a:tc>
                <a:tc>
                  <a:txBody>
                    <a:bodyPr/>
                    <a:lstStyle/>
                    <a:p>
                      <a:pPr algn="ctr">
                        <a:spcAft>
                          <a:spcPts val="0"/>
                        </a:spcAft>
                      </a:pPr>
                      <a:r>
                        <a:rPr lang="pt-BR" sz="1800" dirty="0">
                          <a:effectLst/>
                          <a:latin typeface="Narkisim" pitchFamily="34" charset="-79"/>
                          <a:ea typeface="Times New Roman"/>
                          <a:cs typeface="Narkisim" pitchFamily="34" charset="-79"/>
                        </a:rPr>
                        <a:t>BR-343, Região do Grande Dirceu, Teresina-PI</a:t>
                      </a:r>
                    </a:p>
                  </a:txBody>
                  <a:tcPr marL="68580" marR="68580" marT="0" marB="0">
                    <a:solidFill>
                      <a:schemeClr val="tx1">
                        <a:lumMod val="50000"/>
                        <a:lumOff val="50000"/>
                      </a:schemeClr>
                    </a:solidFill>
                  </a:tcPr>
                </a:tc>
                <a:tc>
                  <a:txBody>
                    <a:bodyPr/>
                    <a:lstStyle/>
                    <a:p>
                      <a:pPr algn="ctr">
                        <a:spcAft>
                          <a:spcPts val="0"/>
                        </a:spcAft>
                      </a:pPr>
                      <a:r>
                        <a:rPr lang="pt-BR" sz="1800" dirty="0">
                          <a:effectLst/>
                          <a:latin typeface="Narkisim" pitchFamily="34" charset="-79"/>
                          <a:ea typeface="Times New Roman"/>
                          <a:cs typeface="Narkisim" pitchFamily="34" charset="-79"/>
                        </a:rPr>
                        <a:t>Banco do Brasil</a:t>
                      </a:r>
                    </a:p>
                  </a:txBody>
                  <a:tcPr marL="68580" marR="68580" marT="0" marB="0">
                    <a:solidFill>
                      <a:schemeClr val="tx1">
                        <a:lumMod val="50000"/>
                        <a:lumOff val="50000"/>
                      </a:schemeClr>
                    </a:solidFill>
                  </a:tcPr>
                </a:tc>
                <a:extLst>
                  <a:ext uri="{0D108BD9-81ED-4DB2-BD59-A6C34878D82A}">
                    <a16:rowId xmlns:a16="http://schemas.microsoft.com/office/drawing/2014/main" xmlns="" val="10005"/>
                  </a:ext>
                </a:extLst>
              </a:tr>
              <a:tr h="471548">
                <a:tc>
                  <a:txBody>
                    <a:bodyPr/>
                    <a:lstStyle/>
                    <a:p>
                      <a:pPr algn="ctr">
                        <a:spcAft>
                          <a:spcPts val="0"/>
                        </a:spcAft>
                      </a:pPr>
                      <a:r>
                        <a:rPr lang="pt-BR" sz="1800" b="1">
                          <a:effectLst/>
                          <a:latin typeface="Narkisim" pitchFamily="34" charset="-79"/>
                          <a:ea typeface="Times New Roman"/>
                          <a:cs typeface="Narkisim" pitchFamily="34" charset="-79"/>
                        </a:rPr>
                        <a:t>13</a:t>
                      </a:r>
                      <a:endParaRPr lang="pt-BR" sz="180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r>
                        <a:rPr lang="pt-BR" sz="1800">
                          <a:effectLst/>
                          <a:latin typeface="Narkisim" pitchFamily="34" charset="-79"/>
                          <a:ea typeface="Times New Roman"/>
                          <a:cs typeface="Narkisim" pitchFamily="34" charset="-79"/>
                        </a:rPr>
                        <a:t>30/12/2016</a:t>
                      </a:r>
                    </a:p>
                  </a:txBody>
                  <a:tcPr marL="68580" marR="68580" marT="0" marB="0"/>
                </a:tc>
                <a:tc>
                  <a:txBody>
                    <a:bodyPr/>
                    <a:lstStyle/>
                    <a:p>
                      <a:pPr algn="ctr">
                        <a:spcAft>
                          <a:spcPts val="0"/>
                        </a:spcAft>
                      </a:pPr>
                      <a:r>
                        <a:rPr lang="pt-BR" sz="1800">
                          <a:effectLst/>
                          <a:latin typeface="Narkisim" pitchFamily="34" charset="-79"/>
                          <a:ea typeface="Times New Roman"/>
                          <a:cs typeface="Narkisim" pitchFamily="34" charset="-79"/>
                        </a:rPr>
                        <a:t>Agência BB – Picos/PI</a:t>
                      </a:r>
                    </a:p>
                  </a:txBody>
                  <a:tcPr marL="68580" marR="68580" marT="0" marB="0"/>
                </a:tc>
                <a:tc>
                  <a:txBody>
                    <a:bodyPr/>
                    <a:lstStyle/>
                    <a:p>
                      <a:pPr algn="ctr">
                        <a:spcAft>
                          <a:spcPts val="0"/>
                        </a:spcAft>
                      </a:pPr>
                      <a:r>
                        <a:rPr lang="pt-BR" sz="1800" dirty="0">
                          <a:effectLst/>
                          <a:latin typeface="Narkisim" pitchFamily="34" charset="-79"/>
                          <a:ea typeface="Times New Roman"/>
                          <a:cs typeface="Narkisim" pitchFamily="34" charset="-79"/>
                        </a:rPr>
                        <a:t>Av. Sem. </a:t>
                      </a:r>
                      <a:r>
                        <a:rPr lang="pt-BR" sz="1800" dirty="0" err="1">
                          <a:effectLst/>
                          <a:latin typeface="Narkisim" pitchFamily="34" charset="-79"/>
                          <a:ea typeface="Times New Roman"/>
                          <a:cs typeface="Narkisim" pitchFamily="34" charset="-79"/>
                        </a:rPr>
                        <a:t>Helvídio</a:t>
                      </a:r>
                      <a:r>
                        <a:rPr lang="pt-BR" sz="1800" dirty="0">
                          <a:effectLst/>
                          <a:latin typeface="Narkisim" pitchFamily="34" charset="-79"/>
                          <a:ea typeface="Times New Roman"/>
                          <a:cs typeface="Narkisim" pitchFamily="34" charset="-79"/>
                        </a:rPr>
                        <a:t> Nunes, 1384, Loja 25, </a:t>
                      </a:r>
                      <a:r>
                        <a:rPr lang="pt-BR" sz="1800" dirty="0" err="1">
                          <a:effectLst/>
                          <a:latin typeface="Narkisim" pitchFamily="34" charset="-79"/>
                          <a:ea typeface="Times New Roman"/>
                          <a:cs typeface="Narkisim" pitchFamily="34" charset="-79"/>
                        </a:rPr>
                        <a:t>Catavento</a:t>
                      </a:r>
                      <a:r>
                        <a:rPr lang="pt-BR" sz="1800" dirty="0">
                          <a:effectLst/>
                          <a:latin typeface="Narkisim" pitchFamily="34" charset="-79"/>
                          <a:ea typeface="Times New Roman"/>
                          <a:cs typeface="Narkisim" pitchFamily="34" charset="-79"/>
                        </a:rPr>
                        <a:t>, Picos-PI</a:t>
                      </a:r>
                    </a:p>
                  </a:txBody>
                  <a:tcPr marL="68580" marR="68580" marT="0" marB="0"/>
                </a:tc>
                <a:tc>
                  <a:txBody>
                    <a:bodyPr/>
                    <a:lstStyle/>
                    <a:p>
                      <a:pPr algn="ctr">
                        <a:spcAft>
                          <a:spcPts val="0"/>
                        </a:spcAft>
                      </a:pPr>
                      <a:r>
                        <a:rPr lang="pt-BR" sz="1800" dirty="0">
                          <a:effectLst/>
                          <a:latin typeface="Narkisim" pitchFamily="34" charset="-79"/>
                          <a:ea typeface="Times New Roman"/>
                          <a:cs typeface="Narkisim" pitchFamily="34" charset="-79"/>
                        </a:rPr>
                        <a:t>Banco do Brasil</a:t>
                      </a:r>
                    </a:p>
                  </a:txBody>
                  <a:tcPr marL="68580" marR="68580" marT="0" marB="0"/>
                </a:tc>
                <a:extLst>
                  <a:ext uri="{0D108BD9-81ED-4DB2-BD59-A6C34878D82A}">
                    <a16:rowId xmlns:a16="http://schemas.microsoft.com/office/drawing/2014/main" xmlns="" val="10006"/>
                  </a:ext>
                </a:extLst>
              </a:tr>
              <a:tr h="471548">
                <a:tc>
                  <a:txBody>
                    <a:bodyPr/>
                    <a:lstStyle/>
                    <a:p>
                      <a:pPr algn="ctr">
                        <a:spcAft>
                          <a:spcPts val="0"/>
                        </a:spcAft>
                      </a:pPr>
                      <a:r>
                        <a:rPr lang="pt-BR" sz="1800" b="1">
                          <a:effectLst/>
                          <a:latin typeface="Narkisim" pitchFamily="34" charset="-79"/>
                          <a:ea typeface="Times New Roman"/>
                          <a:cs typeface="Narkisim" pitchFamily="34" charset="-79"/>
                        </a:rPr>
                        <a:t>14</a:t>
                      </a:r>
                      <a:endParaRPr lang="pt-BR" sz="1800">
                        <a:effectLst/>
                        <a:latin typeface="Narkisim" pitchFamily="34" charset="-79"/>
                        <a:ea typeface="Times New Roman"/>
                        <a:cs typeface="Narkisim" pitchFamily="34" charset="-79"/>
                      </a:endParaRPr>
                    </a:p>
                  </a:txBody>
                  <a:tcPr marL="68580" marR="68580" marT="0" marB="0">
                    <a:solidFill>
                      <a:schemeClr val="tx1">
                        <a:lumMod val="50000"/>
                        <a:lumOff val="50000"/>
                      </a:schemeClr>
                    </a:solidFill>
                  </a:tcPr>
                </a:tc>
                <a:tc>
                  <a:txBody>
                    <a:bodyPr/>
                    <a:lstStyle/>
                    <a:p>
                      <a:pPr algn="ctr">
                        <a:spcAft>
                          <a:spcPts val="0"/>
                        </a:spcAft>
                      </a:pPr>
                      <a:r>
                        <a:rPr lang="pt-BR" sz="1800">
                          <a:effectLst/>
                          <a:latin typeface="Narkisim" pitchFamily="34" charset="-79"/>
                          <a:ea typeface="Times New Roman"/>
                          <a:cs typeface="Narkisim" pitchFamily="34" charset="-79"/>
                        </a:rPr>
                        <a:t>07/01/2017</a:t>
                      </a:r>
                    </a:p>
                  </a:txBody>
                  <a:tcPr marL="68580" marR="68580" marT="0" marB="0">
                    <a:solidFill>
                      <a:schemeClr val="tx1">
                        <a:lumMod val="50000"/>
                        <a:lumOff val="50000"/>
                      </a:schemeClr>
                    </a:solidFill>
                  </a:tcPr>
                </a:tc>
                <a:tc>
                  <a:txBody>
                    <a:bodyPr/>
                    <a:lstStyle/>
                    <a:p>
                      <a:pPr algn="ctr">
                        <a:spcAft>
                          <a:spcPts val="0"/>
                        </a:spcAft>
                      </a:pPr>
                      <a:r>
                        <a:rPr lang="pt-BR" sz="1800">
                          <a:effectLst/>
                          <a:latin typeface="Narkisim" pitchFamily="34" charset="-79"/>
                          <a:ea typeface="Times New Roman"/>
                          <a:cs typeface="Narkisim" pitchFamily="34" charset="-79"/>
                        </a:rPr>
                        <a:t>Posto Detran - Albertão</a:t>
                      </a:r>
                    </a:p>
                  </a:txBody>
                  <a:tcPr marL="68580" marR="68580" marT="0" marB="0">
                    <a:solidFill>
                      <a:schemeClr val="tx1">
                        <a:lumMod val="50000"/>
                        <a:lumOff val="50000"/>
                      </a:schemeClr>
                    </a:solidFill>
                  </a:tcPr>
                </a:tc>
                <a:tc>
                  <a:txBody>
                    <a:bodyPr/>
                    <a:lstStyle/>
                    <a:p>
                      <a:pPr algn="ctr">
                        <a:spcAft>
                          <a:spcPts val="0"/>
                        </a:spcAft>
                      </a:pPr>
                      <a:r>
                        <a:rPr lang="pt-BR" sz="1800" dirty="0">
                          <a:effectLst/>
                          <a:latin typeface="Narkisim" pitchFamily="34" charset="-79"/>
                          <a:ea typeface="Times New Roman"/>
                          <a:cs typeface="Narkisim" pitchFamily="34" charset="-79"/>
                        </a:rPr>
                        <a:t>Av. Industrial Gil Martins, 2000, Redenção, Teresina-PI</a:t>
                      </a:r>
                    </a:p>
                  </a:txBody>
                  <a:tcPr marL="68580" marR="68580" marT="0" marB="0">
                    <a:solidFill>
                      <a:schemeClr val="tx1">
                        <a:lumMod val="50000"/>
                        <a:lumOff val="50000"/>
                      </a:schemeClr>
                    </a:solidFill>
                  </a:tcPr>
                </a:tc>
                <a:tc>
                  <a:txBody>
                    <a:bodyPr/>
                    <a:lstStyle/>
                    <a:p>
                      <a:pPr algn="ctr">
                        <a:spcAft>
                          <a:spcPts val="0"/>
                        </a:spcAft>
                      </a:pPr>
                      <a:r>
                        <a:rPr lang="pt-BR" sz="1800" dirty="0">
                          <a:effectLst/>
                          <a:latin typeface="Narkisim" pitchFamily="34" charset="-79"/>
                          <a:ea typeface="Times New Roman"/>
                          <a:cs typeface="Narkisim" pitchFamily="34" charset="-79"/>
                        </a:rPr>
                        <a:t>Banco do Brasil</a:t>
                      </a:r>
                    </a:p>
                  </a:txBody>
                  <a:tcPr marL="68580" marR="68580" marT="0" marB="0">
                    <a:solidFill>
                      <a:schemeClr val="tx1">
                        <a:lumMod val="50000"/>
                        <a:lumOff val="50000"/>
                      </a:schemeClr>
                    </a:solidFill>
                  </a:tcPr>
                </a:tc>
                <a:extLst>
                  <a:ext uri="{0D108BD9-81ED-4DB2-BD59-A6C34878D82A}">
                    <a16:rowId xmlns:a16="http://schemas.microsoft.com/office/drawing/2014/main" xmlns="" val="10007"/>
                  </a:ext>
                </a:extLst>
              </a:tr>
              <a:tr h="471548">
                <a:tc>
                  <a:txBody>
                    <a:bodyPr/>
                    <a:lstStyle/>
                    <a:p>
                      <a:pPr algn="ctr">
                        <a:spcAft>
                          <a:spcPts val="0"/>
                        </a:spcAft>
                      </a:pPr>
                      <a:r>
                        <a:rPr lang="pt-BR" sz="1800" b="1" dirty="0">
                          <a:effectLst/>
                          <a:latin typeface="Narkisim" pitchFamily="34" charset="-79"/>
                          <a:ea typeface="Times New Roman"/>
                          <a:cs typeface="Narkisim" pitchFamily="34" charset="-79"/>
                        </a:rPr>
                        <a:t>15</a:t>
                      </a:r>
                      <a:endParaRPr lang="pt-BR" sz="1800" dirty="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r>
                        <a:rPr lang="pt-BR" sz="1800">
                          <a:effectLst/>
                          <a:latin typeface="Narkisim" pitchFamily="34" charset="-79"/>
                          <a:ea typeface="Times New Roman"/>
                          <a:cs typeface="Narkisim" pitchFamily="34" charset="-79"/>
                        </a:rPr>
                        <a:t>12/01/2017</a:t>
                      </a:r>
                    </a:p>
                  </a:txBody>
                  <a:tcPr marL="68580" marR="68580" marT="0" marB="0"/>
                </a:tc>
                <a:tc>
                  <a:txBody>
                    <a:bodyPr/>
                    <a:lstStyle/>
                    <a:p>
                      <a:pPr algn="ctr">
                        <a:spcAft>
                          <a:spcPts val="0"/>
                        </a:spcAft>
                      </a:pPr>
                      <a:r>
                        <a:rPr lang="pt-BR" sz="1800">
                          <a:effectLst/>
                          <a:latin typeface="Narkisim" pitchFamily="34" charset="-79"/>
                          <a:ea typeface="Times New Roman"/>
                          <a:cs typeface="Narkisim" pitchFamily="34" charset="-79"/>
                        </a:rPr>
                        <a:t>TAA CEF – Luís Correia/PI</a:t>
                      </a:r>
                    </a:p>
                  </a:txBody>
                  <a:tcPr marL="68580" marR="68580" marT="0" marB="0"/>
                </a:tc>
                <a:tc>
                  <a:txBody>
                    <a:bodyPr/>
                    <a:lstStyle/>
                    <a:p>
                      <a:pPr algn="ctr">
                        <a:spcAft>
                          <a:spcPts val="0"/>
                        </a:spcAft>
                      </a:pPr>
                      <a:r>
                        <a:rPr lang="pt-BR" sz="1800">
                          <a:effectLst/>
                          <a:latin typeface="Narkisim" pitchFamily="34" charset="-79"/>
                          <a:ea typeface="Times New Roman"/>
                          <a:cs typeface="Narkisim" pitchFamily="34" charset="-79"/>
                        </a:rPr>
                        <a:t>Praia do Coqueiro, Luís Correia - PI</a:t>
                      </a:r>
                    </a:p>
                  </a:txBody>
                  <a:tcPr marL="68580" marR="68580" marT="0" marB="0"/>
                </a:tc>
                <a:tc>
                  <a:txBody>
                    <a:bodyPr/>
                    <a:lstStyle/>
                    <a:p>
                      <a:pPr algn="ctr">
                        <a:spcAft>
                          <a:spcPts val="0"/>
                        </a:spcAft>
                      </a:pPr>
                      <a:r>
                        <a:rPr lang="pt-BR" sz="1800" dirty="0">
                          <a:effectLst/>
                          <a:latin typeface="Narkisim" pitchFamily="34" charset="-79"/>
                          <a:ea typeface="Times New Roman"/>
                          <a:cs typeface="Narkisim" pitchFamily="34" charset="-79"/>
                        </a:rPr>
                        <a:t>CEF</a:t>
                      </a:r>
                    </a:p>
                  </a:txBody>
                  <a:tcPr marL="68580" marR="68580" marT="0" marB="0"/>
                </a:tc>
                <a:extLst>
                  <a:ext uri="{0D108BD9-81ED-4DB2-BD59-A6C34878D82A}">
                    <a16:rowId xmlns:a16="http://schemas.microsoft.com/office/drawing/2014/main" xmlns="" val="10008"/>
                  </a:ext>
                </a:extLst>
              </a:tr>
            </a:tbl>
          </a:graphicData>
        </a:graphic>
      </p:graphicFrame>
      <p:sp>
        <p:nvSpPr>
          <p:cNvPr id="4"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Ações praticadas pelo grupo</a:t>
            </a:r>
          </a:p>
        </p:txBody>
      </p:sp>
    </p:spTree>
    <p:extLst>
      <p:ext uri="{BB962C8B-B14F-4D97-AF65-F5344CB8AC3E}">
        <p14:creationId xmlns:p14="http://schemas.microsoft.com/office/powerpoint/2010/main" val="24465281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340768"/>
            <a:ext cx="8496944" cy="5517232"/>
          </a:xfrm>
          <a:solidFill>
            <a:schemeClr val="bg1">
              <a:lumMod val="75000"/>
              <a:alpha val="50000"/>
            </a:schemeClr>
          </a:solidFill>
          <a:ln w="25400">
            <a:solidFill>
              <a:schemeClr val="tx1"/>
            </a:solidFill>
            <a:prstDash val="solid"/>
          </a:ln>
        </p:spPr>
        <p:txBody>
          <a:bodyPr>
            <a:noAutofit/>
          </a:bodyPr>
          <a:lstStyle/>
          <a:p>
            <a:pPr marL="0" indent="0" algn="ctr">
              <a:spcBef>
                <a:spcPts val="0"/>
              </a:spcBef>
              <a:buFont typeface="Wingdings" pitchFamily="2" charset="2"/>
              <a:buChar char="v"/>
            </a:pPr>
            <a:r>
              <a:rPr lang="pt-BR" sz="2200" dirty="0"/>
              <a:t> </a:t>
            </a:r>
            <a:r>
              <a:rPr lang="pt-BR" sz="2400" dirty="0">
                <a:latin typeface="Narkisim" pitchFamily="34" charset="-79"/>
                <a:cs typeface="Narkisim" pitchFamily="34" charset="-79"/>
              </a:rPr>
              <a:t>21 (vinte e um) indivíduos presos;</a:t>
            </a:r>
          </a:p>
          <a:p>
            <a:pPr marL="0" indent="0" algn="ctr">
              <a:spcBef>
                <a:spcPts val="0"/>
              </a:spcBef>
              <a:buFont typeface="Wingdings" pitchFamily="2" charset="2"/>
              <a:buChar char="v"/>
            </a:pPr>
            <a:endParaRPr lang="pt-BR" sz="2400" dirty="0">
              <a:latin typeface="Narkisim" pitchFamily="34" charset="-79"/>
              <a:cs typeface="Narkisim" pitchFamily="34" charset="-79"/>
            </a:endParaRPr>
          </a:p>
          <a:p>
            <a:pPr marL="0" indent="0" algn="ctr">
              <a:spcBef>
                <a:spcPts val="0"/>
              </a:spcBef>
              <a:buFont typeface="Wingdings" pitchFamily="2" charset="2"/>
              <a:buChar char="v"/>
            </a:pPr>
            <a:r>
              <a:rPr lang="pt-BR" sz="2400" dirty="0">
                <a:latin typeface="Narkisim" pitchFamily="34" charset="-79"/>
                <a:cs typeface="Narkisim" pitchFamily="34" charset="-79"/>
              </a:rPr>
              <a:t> 01 (uma) adolescente apreendida;</a:t>
            </a:r>
          </a:p>
          <a:p>
            <a:pPr marL="0" indent="0" algn="ctr">
              <a:spcBef>
                <a:spcPts val="0"/>
              </a:spcBef>
              <a:buFont typeface="Wingdings" pitchFamily="2" charset="2"/>
              <a:buChar char="v"/>
            </a:pPr>
            <a:endParaRPr lang="pt-BR" sz="2400" dirty="0">
              <a:latin typeface="Narkisim" pitchFamily="34" charset="-79"/>
              <a:cs typeface="Narkisim" pitchFamily="34" charset="-79"/>
            </a:endParaRPr>
          </a:p>
          <a:p>
            <a:pPr marL="0" indent="0" algn="ctr">
              <a:spcBef>
                <a:spcPts val="0"/>
              </a:spcBef>
              <a:buFont typeface="Wingdings" pitchFamily="2" charset="2"/>
              <a:buChar char="v"/>
            </a:pPr>
            <a:r>
              <a:rPr lang="pt-BR" sz="2400" dirty="0">
                <a:latin typeface="Narkisim" pitchFamily="34" charset="-79"/>
                <a:cs typeface="Narkisim" pitchFamily="34" charset="-79"/>
              </a:rPr>
              <a:t> 05 (cinco) autos de prisão em flagrante delito;</a:t>
            </a:r>
          </a:p>
          <a:p>
            <a:pPr marL="0" indent="0" algn="ctr">
              <a:spcBef>
                <a:spcPts val="0"/>
              </a:spcBef>
              <a:buFont typeface="Wingdings" pitchFamily="2" charset="2"/>
              <a:buChar char="v"/>
            </a:pPr>
            <a:endParaRPr lang="pt-BR" sz="2400" dirty="0">
              <a:latin typeface="Narkisim" pitchFamily="34" charset="-79"/>
              <a:cs typeface="Narkisim" pitchFamily="34" charset="-79"/>
            </a:endParaRPr>
          </a:p>
          <a:p>
            <a:pPr marL="0" indent="0" algn="ctr">
              <a:spcBef>
                <a:spcPts val="0"/>
              </a:spcBef>
              <a:buFont typeface="Wingdings" pitchFamily="2" charset="2"/>
              <a:buChar char="v"/>
            </a:pPr>
            <a:r>
              <a:rPr lang="pt-BR" sz="2400" dirty="0">
                <a:latin typeface="Narkisim" pitchFamily="34" charset="-79"/>
                <a:cs typeface="Narkisim" pitchFamily="34" charset="-79"/>
              </a:rPr>
              <a:t> 04 (quatro) mandados de prisão preventiva cumpridos;</a:t>
            </a:r>
          </a:p>
          <a:p>
            <a:pPr marL="0" indent="0" algn="ctr">
              <a:spcBef>
                <a:spcPts val="0"/>
              </a:spcBef>
              <a:buFont typeface="Wingdings" pitchFamily="2" charset="2"/>
              <a:buChar char="v"/>
            </a:pPr>
            <a:endParaRPr lang="pt-BR" sz="2400" dirty="0">
              <a:latin typeface="Narkisim" pitchFamily="34" charset="-79"/>
              <a:cs typeface="Narkisim" pitchFamily="34" charset="-79"/>
            </a:endParaRPr>
          </a:p>
          <a:p>
            <a:pPr marL="0" indent="0" algn="ctr">
              <a:spcBef>
                <a:spcPts val="0"/>
              </a:spcBef>
              <a:buFont typeface="Wingdings" pitchFamily="2" charset="2"/>
              <a:buChar char="v"/>
            </a:pPr>
            <a:r>
              <a:rPr lang="pt-BR" sz="2400" dirty="0">
                <a:latin typeface="Narkisim" pitchFamily="34" charset="-79"/>
                <a:cs typeface="Narkisim" pitchFamily="34" charset="-79"/>
              </a:rPr>
              <a:t> 12 (doze) armas de fogo apreendidas;</a:t>
            </a:r>
          </a:p>
          <a:p>
            <a:pPr marL="0" indent="0" algn="ctr">
              <a:spcBef>
                <a:spcPts val="0"/>
              </a:spcBef>
              <a:buFont typeface="Wingdings" pitchFamily="2" charset="2"/>
              <a:buChar char="v"/>
            </a:pPr>
            <a:endParaRPr lang="pt-BR" sz="2400" dirty="0">
              <a:latin typeface="Narkisim" pitchFamily="34" charset="-79"/>
              <a:cs typeface="Narkisim" pitchFamily="34" charset="-79"/>
            </a:endParaRPr>
          </a:p>
          <a:p>
            <a:pPr marL="0" indent="0" algn="ctr">
              <a:spcBef>
                <a:spcPts val="0"/>
              </a:spcBef>
              <a:buFont typeface="Wingdings" pitchFamily="2" charset="2"/>
              <a:buChar char="v"/>
            </a:pPr>
            <a:r>
              <a:rPr lang="pt-BR" sz="2400" dirty="0">
                <a:latin typeface="Narkisim" pitchFamily="34" charset="-79"/>
                <a:cs typeface="Narkisim" pitchFamily="34" charset="-79"/>
              </a:rPr>
              <a:t> 02 (dois) quilos de entorpecentes e balanças de precisão apreendidos;</a:t>
            </a:r>
          </a:p>
          <a:p>
            <a:pPr marL="0" indent="0" algn="ctr">
              <a:spcBef>
                <a:spcPts val="0"/>
              </a:spcBef>
              <a:buNone/>
            </a:pPr>
            <a:endParaRPr lang="pt-BR" sz="2400" dirty="0">
              <a:latin typeface="Narkisim" pitchFamily="34" charset="-79"/>
              <a:cs typeface="Narkisim" pitchFamily="34" charset="-79"/>
            </a:endParaRPr>
          </a:p>
          <a:p>
            <a:pPr marL="0" indent="0" algn="ctr">
              <a:spcBef>
                <a:spcPts val="0"/>
              </a:spcBef>
              <a:buFont typeface="Wingdings" pitchFamily="2" charset="2"/>
              <a:buChar char="v"/>
            </a:pPr>
            <a:r>
              <a:rPr lang="pt-BR" sz="2400" dirty="0">
                <a:latin typeface="Narkisim" pitchFamily="34" charset="-79"/>
                <a:cs typeface="Narkisim" pitchFamily="34" charset="-79"/>
              </a:rPr>
              <a:t> Munições e equipamentos para estouro de caixas eletrônicos.</a:t>
            </a:r>
          </a:p>
        </p:txBody>
      </p:sp>
      <p:sp>
        <p:nvSpPr>
          <p:cNvPr id="4"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Histórico das prisões – Operação</a:t>
            </a:r>
            <a:r>
              <a:rPr lang="pt-BR" sz="2800" b="1" i="1" dirty="0">
                <a:effectLst>
                  <a:outerShdw blurRad="38100" dist="38100" dir="2700000" algn="tl">
                    <a:srgbClr val="000000">
                      <a:alpha val="43137"/>
                    </a:srgbClr>
                  </a:outerShdw>
                </a:effectLst>
                <a:latin typeface="Narkisim" pitchFamily="34" charset="-79"/>
                <a:cs typeface="Narkisim" pitchFamily="34" charset="-79"/>
              </a:rPr>
              <a:t> Cash</a:t>
            </a:r>
            <a:endParaRPr lang="pt-BR" sz="2800" b="1" dirty="0">
              <a:effectLst>
                <a:outerShdw blurRad="38100" dist="38100" dir="2700000" algn="tl">
                  <a:srgbClr val="000000">
                    <a:alpha val="43137"/>
                  </a:srgbClr>
                </a:outerShdw>
              </a:effectLst>
              <a:latin typeface="Narkisim" pitchFamily="34" charset="-79"/>
              <a:cs typeface="Narkisim" pitchFamily="34" charset="-79"/>
            </a:endParaRPr>
          </a:p>
        </p:txBody>
      </p:sp>
    </p:spTree>
    <p:extLst>
      <p:ext uri="{BB962C8B-B14F-4D97-AF65-F5344CB8AC3E}">
        <p14:creationId xmlns:p14="http://schemas.microsoft.com/office/powerpoint/2010/main" val="1278404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Prisões – 06/01/2017 – Teresina/PI</a:t>
            </a:r>
          </a:p>
        </p:txBody>
      </p:sp>
      <p:sp>
        <p:nvSpPr>
          <p:cNvPr id="5" name="Caixa de Texto 2"/>
          <p:cNvSpPr txBox="1">
            <a:spLocks noChangeArrowheads="1"/>
          </p:cNvSpPr>
          <p:nvPr/>
        </p:nvSpPr>
        <p:spPr bwMode="auto">
          <a:xfrm>
            <a:off x="1979712" y="1052736"/>
            <a:ext cx="4869081" cy="1008112"/>
          </a:xfrm>
          <a:prstGeom prst="rect">
            <a:avLst/>
          </a:prstGeom>
          <a:solidFill>
            <a:srgbClr val="FFFFFF">
              <a:alpha val="50000"/>
            </a:srgbClr>
          </a:solidFill>
          <a:ln w="25400">
            <a:solidFill>
              <a:schemeClr val="bg2">
                <a:lumMod val="10000"/>
              </a:schemeClr>
            </a:solidFill>
            <a:miter lim="800000"/>
            <a:headEnd/>
            <a:tailEnd/>
          </a:ln>
        </p:spPr>
        <p:txBody>
          <a:bodyPr rot="0" vert="horz" wrap="square" lIns="91440" tIns="45720" rIns="91440" bIns="45720" anchor="t" anchorCtr="0" upright="1">
            <a:noAutofit/>
          </a:bodyPr>
          <a:lstStyle/>
          <a:p>
            <a:pPr algn="ctr">
              <a:spcAft>
                <a:spcPts val="0"/>
              </a:spcAft>
            </a:pPr>
            <a:r>
              <a:rPr lang="pt-BR" sz="1400" b="1" dirty="0">
                <a:effectLst/>
                <a:latin typeface="Narkisim" pitchFamily="34" charset="-79"/>
                <a:ea typeface="Times New Roman"/>
                <a:cs typeface="Narkisim" pitchFamily="34" charset="-79"/>
              </a:rPr>
              <a:t>AUTO DE PRISÃO EM FLAGRANTE DELITO</a:t>
            </a:r>
            <a:endParaRPr lang="pt-BR" sz="1400" dirty="0">
              <a:effectLst/>
              <a:latin typeface="Narkisim" pitchFamily="34" charset="-79"/>
              <a:ea typeface="Times New Roman"/>
              <a:cs typeface="Narkisim" pitchFamily="34" charset="-79"/>
            </a:endParaRPr>
          </a:p>
          <a:p>
            <a:pPr marL="342900" lvl="0" indent="-342900" algn="ctr">
              <a:spcAft>
                <a:spcPts val="0"/>
              </a:spcAft>
              <a:buFont typeface="Wingdings"/>
              <a:buChar char=""/>
            </a:pPr>
            <a:r>
              <a:rPr lang="pt-BR" sz="1400" dirty="0">
                <a:effectLst/>
                <a:latin typeface="Narkisim" pitchFamily="34" charset="-79"/>
                <a:ea typeface="Times New Roman"/>
                <a:cs typeface="Narkisim" pitchFamily="34" charset="-79"/>
              </a:rPr>
              <a:t>Organização criminosa;</a:t>
            </a:r>
          </a:p>
          <a:p>
            <a:pPr marL="342900" lvl="0" indent="-342900" algn="ctr">
              <a:spcAft>
                <a:spcPts val="0"/>
              </a:spcAft>
              <a:buFont typeface="Wingdings"/>
              <a:buChar char=""/>
            </a:pPr>
            <a:r>
              <a:rPr lang="pt-BR" sz="1400" dirty="0">
                <a:effectLst/>
                <a:latin typeface="Narkisim" pitchFamily="34" charset="-79"/>
                <a:ea typeface="Times New Roman"/>
                <a:cs typeface="Narkisim" pitchFamily="34" charset="-79"/>
              </a:rPr>
              <a:t>Posse irregular de arma de fogo de uso restrito;</a:t>
            </a:r>
          </a:p>
          <a:p>
            <a:pPr marL="342900" lvl="0" indent="-342900" algn="ctr">
              <a:spcAft>
                <a:spcPts val="0"/>
              </a:spcAft>
              <a:buFont typeface="Wingdings"/>
              <a:buChar char=""/>
            </a:pPr>
            <a:r>
              <a:rPr lang="pt-BR" sz="1400" dirty="0">
                <a:effectLst/>
                <a:latin typeface="Narkisim" pitchFamily="34" charset="-79"/>
                <a:ea typeface="Times New Roman"/>
                <a:cs typeface="Narkisim" pitchFamily="34" charset="-79"/>
              </a:rPr>
              <a:t>Posse irregular de arma de fogo de uso permitido.</a:t>
            </a:r>
          </a:p>
          <a:p>
            <a:pPr>
              <a:spcAft>
                <a:spcPts val="0"/>
              </a:spcAft>
            </a:pPr>
            <a:r>
              <a:rPr lang="pt-BR" sz="1000" dirty="0">
                <a:effectLst/>
                <a:latin typeface="Times New Roman"/>
                <a:ea typeface="Times New Roman"/>
              </a:rPr>
              <a:t>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970" y="2213095"/>
            <a:ext cx="4512583" cy="319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213095"/>
            <a:ext cx="41529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2680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Prisões – 12/01/2017 – Luís Correia/PI</a:t>
            </a:r>
          </a:p>
        </p:txBody>
      </p:sp>
      <p:sp>
        <p:nvSpPr>
          <p:cNvPr id="6" name="Caixa de Texto 2"/>
          <p:cNvSpPr txBox="1">
            <a:spLocks noChangeArrowheads="1"/>
          </p:cNvSpPr>
          <p:nvPr/>
        </p:nvSpPr>
        <p:spPr bwMode="auto">
          <a:xfrm>
            <a:off x="2318626" y="1124744"/>
            <a:ext cx="4553585" cy="1231265"/>
          </a:xfrm>
          <a:prstGeom prst="rect">
            <a:avLst/>
          </a:prstGeom>
          <a:solidFill>
            <a:srgbClr val="FFFFFF">
              <a:alpha val="50000"/>
            </a:srgbClr>
          </a:solidFill>
          <a:ln w="25400">
            <a:solidFill>
              <a:schemeClr val="bg2">
                <a:lumMod val="10000"/>
              </a:schemeClr>
            </a:solidFill>
            <a:miter lim="800000"/>
            <a:headEnd/>
            <a:tailEnd/>
          </a:ln>
        </p:spPr>
        <p:txBody>
          <a:bodyPr rot="0" vert="horz" wrap="square" lIns="91440" tIns="45720" rIns="91440" bIns="45720" anchor="t" anchorCtr="0" upright="1">
            <a:noAutofit/>
          </a:bodyPr>
          <a:lstStyle/>
          <a:p>
            <a:pPr algn="ctr">
              <a:spcAft>
                <a:spcPts val="0"/>
              </a:spcAft>
            </a:pPr>
            <a:r>
              <a:rPr lang="pt-BR" sz="1300" b="1" dirty="0">
                <a:effectLst/>
                <a:latin typeface="Narkisim" pitchFamily="34" charset="-79"/>
                <a:ea typeface="Times New Roman"/>
                <a:cs typeface="Narkisim" pitchFamily="34" charset="-79"/>
              </a:rPr>
              <a:t>AUTO DE PRISÃO EM FLAGRANTE DELITO</a:t>
            </a:r>
            <a:endParaRPr lang="pt-BR" sz="1300" dirty="0">
              <a:effectLst/>
              <a:latin typeface="Narkisim" pitchFamily="34" charset="-79"/>
              <a:ea typeface="Times New Roman"/>
              <a:cs typeface="Narkisim" pitchFamily="34" charset="-79"/>
            </a:endParaRPr>
          </a:p>
          <a:p>
            <a:pPr algn="ctr">
              <a:spcAft>
                <a:spcPts val="0"/>
              </a:spcAft>
            </a:pPr>
            <a:r>
              <a:rPr lang="pt-BR" sz="1300" dirty="0">
                <a:effectLst/>
                <a:latin typeface="Narkisim" pitchFamily="34" charset="-79"/>
                <a:ea typeface="Times New Roman"/>
                <a:cs typeface="Narkisim" pitchFamily="34" charset="-79"/>
              </a:rPr>
              <a:t>(Autuados na Central de Flagrantes de Parnaíba-PI)</a:t>
            </a:r>
          </a:p>
          <a:p>
            <a:pPr algn="ctr">
              <a:spcAft>
                <a:spcPts val="0"/>
              </a:spcAft>
            </a:pPr>
            <a:r>
              <a:rPr lang="pt-BR" sz="1300" b="1" dirty="0">
                <a:effectLst/>
                <a:latin typeface="Narkisim" pitchFamily="34" charset="-79"/>
                <a:ea typeface="Times New Roman"/>
                <a:cs typeface="Narkisim" pitchFamily="34" charset="-79"/>
              </a:rPr>
              <a:t> </a:t>
            </a:r>
            <a:endParaRPr lang="pt-BR" sz="1300" dirty="0">
              <a:effectLst/>
              <a:latin typeface="Narkisim" pitchFamily="34" charset="-79"/>
              <a:ea typeface="Times New Roman"/>
              <a:cs typeface="Narkisim" pitchFamily="34" charset="-79"/>
            </a:endParaRPr>
          </a:p>
          <a:p>
            <a:pPr marL="342900" lvl="0" indent="-342900" algn="ctr">
              <a:spcAft>
                <a:spcPts val="0"/>
              </a:spcAft>
              <a:buFont typeface="Wingdings"/>
              <a:buChar char=""/>
            </a:pPr>
            <a:r>
              <a:rPr lang="pt-BR" sz="1300" dirty="0">
                <a:effectLst/>
                <a:latin typeface="Narkisim" pitchFamily="34" charset="-79"/>
                <a:ea typeface="Times New Roman"/>
                <a:cs typeface="Narkisim" pitchFamily="34" charset="-79"/>
              </a:rPr>
              <a:t>Art. 12 e 16, I e III da Lei n° 10.826/2003;</a:t>
            </a:r>
          </a:p>
          <a:p>
            <a:pPr marL="342900" lvl="0" indent="-342900" algn="ctr">
              <a:spcAft>
                <a:spcPts val="0"/>
              </a:spcAft>
              <a:buFont typeface="Wingdings"/>
              <a:buChar char=""/>
            </a:pPr>
            <a:r>
              <a:rPr lang="pt-BR" sz="1300" dirty="0">
                <a:effectLst/>
                <a:latin typeface="Narkisim" pitchFamily="34" charset="-79"/>
                <a:ea typeface="Times New Roman"/>
                <a:cs typeface="Narkisim" pitchFamily="34" charset="-79"/>
              </a:rPr>
              <a:t>Art. 33, </a:t>
            </a:r>
            <a:r>
              <a:rPr lang="pt-BR" sz="1300" i="1" dirty="0">
                <a:effectLst/>
                <a:latin typeface="Narkisim" pitchFamily="34" charset="-79"/>
                <a:ea typeface="Times New Roman"/>
                <a:cs typeface="Narkisim" pitchFamily="34" charset="-79"/>
              </a:rPr>
              <a:t>caput</a:t>
            </a:r>
            <a:r>
              <a:rPr lang="pt-BR" sz="1300" dirty="0">
                <a:effectLst/>
                <a:latin typeface="Narkisim" pitchFamily="34" charset="-79"/>
                <a:ea typeface="Times New Roman"/>
                <a:cs typeface="Narkisim" pitchFamily="34" charset="-79"/>
              </a:rPr>
              <a:t> da Lei n° 11.343/2006;</a:t>
            </a:r>
          </a:p>
          <a:p>
            <a:pPr marL="342900" lvl="0" indent="-342900" algn="ctr">
              <a:spcAft>
                <a:spcPts val="0"/>
              </a:spcAft>
              <a:buFont typeface="Wingdings"/>
              <a:buChar char=""/>
            </a:pPr>
            <a:r>
              <a:rPr lang="pt-BR" sz="1300" dirty="0">
                <a:effectLst/>
                <a:latin typeface="Narkisim" pitchFamily="34" charset="-79"/>
                <a:ea typeface="Times New Roman"/>
                <a:cs typeface="Narkisim" pitchFamily="34" charset="-79"/>
              </a:rPr>
              <a:t>Art. 2° da Lei n° 12.850/2013.</a:t>
            </a:r>
          </a:p>
          <a:p>
            <a:pPr>
              <a:spcAft>
                <a:spcPts val="0"/>
              </a:spcAft>
            </a:pPr>
            <a:r>
              <a:rPr lang="pt-BR" sz="1000" dirty="0">
                <a:effectLst/>
                <a:latin typeface="Times New Roman"/>
                <a:ea typeface="Times New Roman"/>
              </a:rPr>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68" y="2708920"/>
            <a:ext cx="87249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2195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Prisões – 12/01/2017 – Luís Correia/PI</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24744"/>
            <a:ext cx="5813821" cy="478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4640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Prisões – 12/01/2017 – Luís Correia/PI</a:t>
            </a:r>
          </a:p>
        </p:txBody>
      </p:sp>
      <p:sp>
        <p:nvSpPr>
          <p:cNvPr id="5" name="CaixaDeTexto 4"/>
          <p:cNvSpPr txBox="1"/>
          <p:nvPr/>
        </p:nvSpPr>
        <p:spPr>
          <a:xfrm>
            <a:off x="1043608" y="1484784"/>
            <a:ext cx="7200800" cy="3970318"/>
          </a:xfrm>
          <a:prstGeom prst="rect">
            <a:avLst/>
          </a:prstGeom>
          <a:solidFill>
            <a:schemeClr val="bg1">
              <a:lumMod val="75000"/>
              <a:alpha val="50000"/>
            </a:schemeClr>
          </a:solidFill>
          <a:ln w="38100">
            <a:solidFill>
              <a:schemeClr val="tx1"/>
            </a:solidFill>
          </a:ln>
        </p:spPr>
        <p:txBody>
          <a:bodyPr wrap="square" rtlCol="0">
            <a:spAutoFit/>
          </a:bodyPr>
          <a:lstStyle/>
          <a:p>
            <a:pPr marL="285750" indent="-285750" algn="just">
              <a:buFont typeface="Wingdings" pitchFamily="2" charset="2"/>
              <a:buChar char="v"/>
            </a:pPr>
            <a:r>
              <a:rPr lang="pt-BR" sz="2800" dirty="0">
                <a:latin typeface="Narkisim" pitchFamily="34" charset="-79"/>
                <a:cs typeface="Narkisim" pitchFamily="34" charset="-79"/>
              </a:rPr>
              <a:t> Dentre os coletes balísticos apreendidos na operação policial do dia 12/01/2017 em Luís Correia, identificou-se entre as imagens do CFTV do Instituto Dom Barreto, que um dos coletes apreendidos, possui características semelhantes ao que foi utilizado na ação de estouro do TAA do Banco do Brasil da referida escola, ocorrido em 21/11/2016.</a:t>
            </a:r>
          </a:p>
        </p:txBody>
      </p:sp>
    </p:spTree>
    <p:extLst>
      <p:ext uri="{BB962C8B-B14F-4D97-AF65-F5344CB8AC3E}">
        <p14:creationId xmlns:p14="http://schemas.microsoft.com/office/powerpoint/2010/main" val="24354835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ctr">
              <a:buNone/>
            </a:pPr>
            <a:r>
              <a:rPr lang="pt-BR" sz="4400" b="1" dirty="0">
                <a:latin typeface="Narkisim" pitchFamily="34" charset="-79"/>
                <a:cs typeface="Narkisim" pitchFamily="34" charset="-79"/>
              </a:rPr>
              <a:t>Objetivo:</a:t>
            </a:r>
          </a:p>
          <a:p>
            <a:endParaRPr lang="pt-BR" dirty="0">
              <a:latin typeface="Narkisim" pitchFamily="34" charset="-79"/>
              <a:cs typeface="Narkisim" pitchFamily="34" charset="-79"/>
            </a:endParaRPr>
          </a:p>
          <a:p>
            <a:pPr marL="457200" lvl="1" indent="0" algn="ctr">
              <a:buNone/>
            </a:pPr>
            <a:r>
              <a:rPr lang="pt-BR" sz="3200" dirty="0">
                <a:latin typeface="Narkisim" pitchFamily="34" charset="-79"/>
                <a:cs typeface="Narkisim" pitchFamily="34" charset="-79"/>
              </a:rPr>
              <a:t>Desarticular organização criminosa especializada em roubo/furto a instituições financeiras, com atuação na Capital e no interior do Estado.</a:t>
            </a:r>
          </a:p>
          <a:p>
            <a:pPr marL="457200" lvl="1" indent="0" algn="ctr">
              <a:buNone/>
            </a:pPr>
            <a:r>
              <a:rPr lang="pt-BR" dirty="0">
                <a:latin typeface="Narkisim" pitchFamily="34" charset="-79"/>
                <a:cs typeface="Narkisim" pitchFamily="34" charset="-79"/>
              </a:rPr>
              <a:t>(Estouro de caixas eletrônicos – </a:t>
            </a:r>
            <a:r>
              <a:rPr lang="pt-BR" dirty="0" err="1">
                <a:latin typeface="Narkisim" pitchFamily="34" charset="-79"/>
                <a:cs typeface="Narkisim" pitchFamily="34" charset="-79"/>
              </a:rPr>
              <a:t>TAA’s</a:t>
            </a:r>
            <a:r>
              <a:rPr lang="pt-BR" dirty="0">
                <a:latin typeface="Narkisim" pitchFamily="34" charset="-79"/>
                <a:cs typeface="Narkisim" pitchFamily="34" charset="-79"/>
              </a:rPr>
              <a:t>)</a:t>
            </a:r>
          </a:p>
        </p:txBody>
      </p:sp>
      <p:sp>
        <p:nvSpPr>
          <p:cNvPr id="4" name="Título 1"/>
          <p:cNvSpPr>
            <a:spLocks noGrp="1"/>
          </p:cNvSpPr>
          <p:nvPr>
            <p:ph type="title"/>
          </p:nvPr>
        </p:nvSpPr>
        <p:spPr>
          <a:solidFill>
            <a:schemeClr val="bg1">
              <a:lumMod val="75000"/>
              <a:alpha val="62000"/>
            </a:schemeClr>
          </a:solidFill>
        </p:spPr>
        <p:txBody>
          <a:bodyPr/>
          <a:lstStyle/>
          <a:p>
            <a:r>
              <a:rPr lang="pt-BR" b="1" dirty="0">
                <a:effectLst>
                  <a:outerShdw blurRad="38100" dist="38100" dir="2700000" algn="tl">
                    <a:srgbClr val="000000">
                      <a:alpha val="43137"/>
                    </a:srgbClr>
                  </a:outerShdw>
                </a:effectLst>
                <a:latin typeface="Narkisim" pitchFamily="34" charset="-79"/>
                <a:cs typeface="Narkisim" pitchFamily="34" charset="-79"/>
              </a:rPr>
              <a:t>OPERAÇÃO</a:t>
            </a:r>
            <a:r>
              <a:rPr lang="pt-BR" b="1" i="1" dirty="0">
                <a:effectLst>
                  <a:outerShdw blurRad="38100" dist="38100" dir="2700000" algn="tl">
                    <a:srgbClr val="000000">
                      <a:alpha val="43137"/>
                    </a:srgbClr>
                  </a:outerShdw>
                </a:effectLst>
                <a:latin typeface="Narkisim" pitchFamily="34" charset="-79"/>
                <a:cs typeface="Narkisim" pitchFamily="34" charset="-79"/>
              </a:rPr>
              <a:t> CASH</a:t>
            </a:r>
            <a:endParaRPr lang="pt-BR" b="1" dirty="0">
              <a:effectLst>
                <a:outerShdw blurRad="38100" dist="38100" dir="2700000" algn="tl">
                  <a:srgbClr val="000000">
                    <a:alpha val="43137"/>
                  </a:srgbClr>
                </a:outerShdw>
              </a:effectLst>
              <a:latin typeface="Narkisim" pitchFamily="34" charset="-79"/>
              <a:cs typeface="Narkisim" pitchFamily="34" charset="-79"/>
            </a:endParaRPr>
          </a:p>
        </p:txBody>
      </p:sp>
    </p:spTree>
    <p:extLst>
      <p:ext uri="{BB962C8B-B14F-4D97-AF65-F5344CB8AC3E}">
        <p14:creationId xmlns:p14="http://schemas.microsoft.com/office/powerpoint/2010/main" val="23920026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60" y="4392622"/>
            <a:ext cx="4053240" cy="221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p:cNvSpPr>
            <a:spLocks noGrp="1"/>
          </p:cNvSpPr>
          <p:nvPr>
            <p:ph type="title"/>
          </p:nvPr>
        </p:nvSpPr>
        <p:spPr>
          <a:xfrm>
            <a:off x="457200" y="274638"/>
            <a:ext cx="8147248" cy="706090"/>
          </a:xfrm>
          <a:solidFill>
            <a:schemeClr val="bg1">
              <a:lumMod val="75000"/>
              <a:alpha val="62000"/>
            </a:schemeClr>
          </a:solidFill>
        </p:spPr>
        <p:txBody>
          <a:bodyPr>
            <a:normAutofit fontScale="90000"/>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CFTV do Instituto Dom Barreto X Material apreendido em Luís Correia</a:t>
            </a:r>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96752"/>
            <a:ext cx="4557296" cy="3112593"/>
          </a:xfrm>
          <a:prstGeom prst="rect">
            <a:avLst/>
          </a:prstGeom>
          <a:ln w="31750">
            <a:solidFill>
              <a:schemeClr val="tx1"/>
            </a:solidFill>
            <a:prstDash val="dash"/>
          </a:ln>
        </p:spPr>
      </p:pic>
      <p:cxnSp>
        <p:nvCxnSpPr>
          <p:cNvPr id="8" name="Conector em curva 7"/>
          <p:cNvCxnSpPr>
            <a:stCxn id="3" idx="7"/>
          </p:cNvCxnSpPr>
          <p:nvPr/>
        </p:nvCxnSpPr>
        <p:spPr>
          <a:xfrm rot="5400000" flipH="1" flipV="1">
            <a:off x="4928490" y="2577328"/>
            <a:ext cx="619917" cy="971359"/>
          </a:xfrm>
          <a:prstGeom prst="curvedConnector2">
            <a:avLst/>
          </a:prstGeom>
          <a:ln w="3175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266" y="1196752"/>
            <a:ext cx="2127101" cy="2515707"/>
          </a:xfrm>
          <a:prstGeom prst="rect">
            <a:avLst/>
          </a:prstGeom>
          <a:ln w="31750">
            <a:solidFill>
              <a:srgbClr val="C00000"/>
            </a:solidFill>
            <a:prstDash val="sysDot"/>
          </a:ln>
        </p:spPr>
      </p:pic>
      <p:sp>
        <p:nvSpPr>
          <p:cNvPr id="11" name="Elipse 10"/>
          <p:cNvSpPr/>
          <p:nvPr/>
        </p:nvSpPr>
        <p:spPr>
          <a:xfrm>
            <a:off x="2339752" y="4523382"/>
            <a:ext cx="1486560" cy="1696351"/>
          </a:xfrm>
          <a:prstGeom prst="ellipse">
            <a:avLst/>
          </a:prstGeom>
          <a:noFill/>
          <a:ln w="444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de seta reta 17"/>
          <p:cNvCxnSpPr>
            <a:stCxn id="11" idx="5"/>
          </p:cNvCxnSpPr>
          <p:nvPr/>
        </p:nvCxnSpPr>
        <p:spPr>
          <a:xfrm flipV="1">
            <a:off x="3608610" y="5551868"/>
            <a:ext cx="2907606" cy="419440"/>
          </a:xfrm>
          <a:prstGeom prst="straightConnector1">
            <a:avLst/>
          </a:prstGeom>
          <a:ln w="3175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9" name="Imagem 18"/>
          <p:cNvPicPr>
            <a:picLocks noChangeAspect="1"/>
          </p:cNvPicPr>
          <p:nvPr/>
        </p:nvPicPr>
        <p:blipFill rotWithShape="1">
          <a:blip r:embed="rId5">
            <a:extLst>
              <a:ext uri="{28A0092B-C50C-407E-A947-70E740481C1C}">
                <a14:useLocalDpi xmlns:a14="http://schemas.microsoft.com/office/drawing/2010/main" val="0"/>
              </a:ext>
            </a:extLst>
          </a:blip>
          <a:srcRect l="21330" t="7648" r="23141" b="38146"/>
          <a:stretch/>
        </p:blipFill>
        <p:spPr>
          <a:xfrm>
            <a:off x="6660232" y="3946748"/>
            <a:ext cx="2187649" cy="2258723"/>
          </a:xfrm>
          <a:prstGeom prst="rect">
            <a:avLst/>
          </a:prstGeom>
          <a:ln w="31750">
            <a:solidFill>
              <a:srgbClr val="C00000"/>
            </a:solidFill>
            <a:prstDash val="sysDot"/>
          </a:ln>
        </p:spPr>
      </p:pic>
      <p:sp>
        <p:nvSpPr>
          <p:cNvPr id="3" name="Elipse 2"/>
          <p:cNvSpPr/>
          <p:nvPr/>
        </p:nvSpPr>
        <p:spPr>
          <a:xfrm>
            <a:off x="3707904" y="3140968"/>
            <a:ext cx="1224136" cy="1584176"/>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544495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Prisão – 13/01/2017 – Parnaíba/PI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20888"/>
            <a:ext cx="209550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 de Texto 2"/>
          <p:cNvSpPr txBox="1">
            <a:spLocks noChangeArrowheads="1"/>
          </p:cNvSpPr>
          <p:nvPr/>
        </p:nvSpPr>
        <p:spPr bwMode="auto">
          <a:xfrm>
            <a:off x="2295207" y="1124744"/>
            <a:ext cx="4553585" cy="1224136"/>
          </a:xfrm>
          <a:prstGeom prst="rect">
            <a:avLst/>
          </a:prstGeom>
          <a:solidFill>
            <a:srgbClr val="FFFFFF">
              <a:alpha val="50000"/>
            </a:srgbClr>
          </a:solidFill>
          <a:ln w="25400">
            <a:solidFill>
              <a:schemeClr val="bg2">
                <a:lumMod val="10000"/>
              </a:schemeClr>
            </a:solidFill>
            <a:miter lim="800000"/>
            <a:headEnd/>
            <a:tailEnd/>
          </a:ln>
        </p:spPr>
        <p:txBody>
          <a:bodyPr rot="0" vert="horz" wrap="square" lIns="91440" tIns="45720" rIns="91440" bIns="45720" anchor="t" anchorCtr="0" upright="1">
            <a:noAutofit/>
          </a:bodyPr>
          <a:lstStyle/>
          <a:p>
            <a:pPr algn="ctr">
              <a:spcAft>
                <a:spcPts val="0"/>
              </a:spcAft>
            </a:pPr>
            <a:r>
              <a:rPr lang="pt-BR" sz="1400" b="1" dirty="0">
                <a:effectLst/>
                <a:latin typeface="Narkisim" pitchFamily="34" charset="-79"/>
                <a:ea typeface="Times New Roman"/>
                <a:cs typeface="Narkisim" pitchFamily="34" charset="-79"/>
              </a:rPr>
              <a:t>AUTO DE PRISÃO EM FLAGRANTE DELITO</a:t>
            </a:r>
            <a:endParaRPr lang="pt-BR" sz="1400" dirty="0">
              <a:effectLst/>
              <a:latin typeface="Narkisim" pitchFamily="34" charset="-79"/>
              <a:ea typeface="Times New Roman"/>
              <a:cs typeface="Narkisim" pitchFamily="34" charset="-79"/>
            </a:endParaRPr>
          </a:p>
          <a:p>
            <a:pPr algn="ctr">
              <a:spcAft>
                <a:spcPts val="0"/>
              </a:spcAft>
            </a:pPr>
            <a:r>
              <a:rPr lang="pt-BR" sz="1400" dirty="0">
                <a:effectLst/>
                <a:latin typeface="Narkisim" pitchFamily="34" charset="-79"/>
                <a:ea typeface="Times New Roman"/>
                <a:cs typeface="Narkisim" pitchFamily="34" charset="-79"/>
              </a:rPr>
              <a:t>(Autuado na Central de Flagrantes de Parnaíba-PI)</a:t>
            </a:r>
          </a:p>
          <a:p>
            <a:pPr algn="ctr">
              <a:spcAft>
                <a:spcPts val="0"/>
              </a:spcAft>
            </a:pPr>
            <a:r>
              <a:rPr lang="pt-BR" sz="1400" b="1" dirty="0">
                <a:effectLst/>
                <a:latin typeface="Narkisim" pitchFamily="34" charset="-79"/>
                <a:ea typeface="Times New Roman"/>
                <a:cs typeface="Narkisim" pitchFamily="34" charset="-79"/>
              </a:rPr>
              <a:t> </a:t>
            </a:r>
            <a:endParaRPr lang="pt-BR" sz="1400" dirty="0">
              <a:effectLst/>
              <a:latin typeface="Narkisim" pitchFamily="34" charset="-79"/>
              <a:ea typeface="Times New Roman"/>
              <a:cs typeface="Narkisim" pitchFamily="34" charset="-79"/>
            </a:endParaRPr>
          </a:p>
          <a:p>
            <a:pPr marL="342900" lvl="0" indent="-342900" algn="ctr">
              <a:spcAft>
                <a:spcPts val="0"/>
              </a:spcAft>
              <a:buFont typeface="Wingdings"/>
              <a:buChar char=""/>
            </a:pPr>
            <a:r>
              <a:rPr lang="pt-BR" sz="1400" dirty="0">
                <a:latin typeface="Narkisim" pitchFamily="34" charset="-79"/>
                <a:ea typeface="Times New Roman"/>
                <a:cs typeface="Narkisim" pitchFamily="34" charset="-79"/>
              </a:rPr>
              <a:t>TRÁFICO DE ENTORPECENTES</a:t>
            </a:r>
            <a:r>
              <a:rPr lang="pt-BR" sz="1400" dirty="0">
                <a:effectLst/>
                <a:latin typeface="Narkisim" pitchFamily="34" charset="-79"/>
                <a:ea typeface="Times New Roman"/>
                <a:cs typeface="Narkisim" pitchFamily="34" charset="-79"/>
              </a:rPr>
              <a:t>;</a:t>
            </a:r>
          </a:p>
          <a:p>
            <a:pPr lvl="0" algn="ctr">
              <a:spcAft>
                <a:spcPts val="0"/>
              </a:spcAft>
              <a:buFont typeface="Wingdings"/>
              <a:buChar char=""/>
            </a:pPr>
            <a:r>
              <a:rPr lang="pt-BR" sz="1400" dirty="0">
                <a:latin typeface="Narkisim" pitchFamily="34" charset="-79"/>
                <a:ea typeface="Times New Roman"/>
                <a:cs typeface="Narkisim" pitchFamily="34" charset="-79"/>
              </a:rPr>
              <a:t>INTEGRAR ORGANIZAÇÃO CRIMINOSA</a:t>
            </a:r>
            <a:r>
              <a:rPr lang="pt-BR" sz="1400" dirty="0">
                <a:effectLst/>
                <a:latin typeface="Narkisim" pitchFamily="34" charset="-79"/>
                <a:ea typeface="Times New Roman"/>
                <a:cs typeface="Narkisim" pitchFamily="34" charset="-79"/>
              </a:rPr>
              <a:t>.</a:t>
            </a:r>
          </a:p>
          <a:p>
            <a:pPr>
              <a:spcAft>
                <a:spcPts val="0"/>
              </a:spcAft>
            </a:pPr>
            <a:r>
              <a:rPr lang="pt-BR" sz="1000" dirty="0">
                <a:effectLst/>
                <a:latin typeface="Times New Roman"/>
                <a:ea typeface="Times New Roman"/>
              </a:rPr>
              <a:t> </a:t>
            </a:r>
          </a:p>
          <a:p>
            <a:pPr marL="914400">
              <a:spcAft>
                <a:spcPts val="0"/>
              </a:spcAft>
            </a:pPr>
            <a:r>
              <a:rPr lang="pt-BR" sz="1200" dirty="0">
                <a:effectLst/>
                <a:latin typeface="Calisto MT"/>
                <a:ea typeface="Times New Roman"/>
              </a:rPr>
              <a:t> </a:t>
            </a:r>
            <a:endParaRPr lang="pt-BR" sz="1000" dirty="0">
              <a:effectLst/>
              <a:latin typeface="Times New Roman"/>
              <a:ea typeface="Times New Roman"/>
            </a:endParaRPr>
          </a:p>
          <a:p>
            <a:pPr>
              <a:spcAft>
                <a:spcPts val="0"/>
              </a:spcAft>
            </a:pPr>
            <a:r>
              <a:rPr lang="pt-BR" sz="1200" dirty="0">
                <a:effectLst/>
                <a:latin typeface="Times New Roman"/>
                <a:ea typeface="Times New Roman"/>
              </a:rPr>
              <a:t> </a:t>
            </a:r>
            <a:endParaRPr lang="pt-BR" sz="1000" dirty="0">
              <a:effectLst/>
              <a:latin typeface="Times New Roman"/>
              <a:ea typeface="Times New Roman"/>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625675"/>
            <a:ext cx="50101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3337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Prisão – 15/01/2017 – Teresina/PI</a:t>
            </a:r>
          </a:p>
        </p:txBody>
      </p:sp>
      <p:sp>
        <p:nvSpPr>
          <p:cNvPr id="5" name="Caixa de Texto 2"/>
          <p:cNvSpPr txBox="1">
            <a:spLocks noChangeArrowheads="1"/>
          </p:cNvSpPr>
          <p:nvPr/>
        </p:nvSpPr>
        <p:spPr bwMode="auto">
          <a:xfrm>
            <a:off x="1979712" y="1124744"/>
            <a:ext cx="5112568" cy="504056"/>
          </a:xfrm>
          <a:prstGeom prst="rect">
            <a:avLst/>
          </a:prstGeom>
          <a:solidFill>
            <a:srgbClr val="FFFFFF">
              <a:alpha val="50000"/>
            </a:srgbClr>
          </a:solidFill>
          <a:ln w="25400">
            <a:solidFill>
              <a:schemeClr val="bg2">
                <a:lumMod val="10000"/>
              </a:schemeClr>
            </a:solidFill>
            <a:miter lim="800000"/>
            <a:headEnd/>
            <a:tailEnd/>
          </a:ln>
        </p:spPr>
        <p:txBody>
          <a:bodyPr rot="0" vert="horz" wrap="square" lIns="91440" tIns="45720" rIns="91440" bIns="45720" anchor="t" anchorCtr="0" upright="1">
            <a:noAutofit/>
          </a:bodyPr>
          <a:lstStyle/>
          <a:p>
            <a:pPr algn="ctr">
              <a:spcAft>
                <a:spcPts val="0"/>
              </a:spcAft>
            </a:pPr>
            <a:r>
              <a:rPr lang="pt-BR" b="1" dirty="0">
                <a:effectLst/>
                <a:latin typeface="Narkisim" pitchFamily="34" charset="-79"/>
                <a:ea typeface="Times New Roman"/>
                <a:cs typeface="Narkisim" pitchFamily="34" charset="-79"/>
              </a:rPr>
              <a:t>MANDADO DE PRISÃO PREVENTIVA</a:t>
            </a:r>
            <a:endParaRPr lang="pt-BR" dirty="0">
              <a:effectLst/>
              <a:latin typeface="Narkisim" pitchFamily="34" charset="-79"/>
              <a:ea typeface="Times New Roman"/>
              <a:cs typeface="Narkisim" pitchFamily="34" charset="-79"/>
            </a:endParaRPr>
          </a:p>
          <a:p>
            <a:pPr>
              <a:spcAft>
                <a:spcPts val="0"/>
              </a:spcAft>
            </a:pPr>
            <a:r>
              <a:rPr lang="pt-BR" sz="1200" dirty="0">
                <a:effectLst/>
                <a:latin typeface="Times New Roman"/>
                <a:ea typeface="Times New Roman"/>
              </a:rPr>
              <a:t> </a:t>
            </a:r>
            <a:endParaRPr lang="pt-BR" sz="1000" dirty="0">
              <a:effectLst/>
              <a:latin typeface="Times New Roman"/>
              <a:ea typeface="Times New Roman"/>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676" y="1984097"/>
            <a:ext cx="258864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93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Prisões – 17/01/2017 – Teresina/PI</a:t>
            </a:r>
          </a:p>
        </p:txBody>
      </p:sp>
      <p:sp>
        <p:nvSpPr>
          <p:cNvPr id="7" name="Caixa de Texto 2"/>
          <p:cNvSpPr txBox="1">
            <a:spLocks noChangeArrowheads="1"/>
          </p:cNvSpPr>
          <p:nvPr/>
        </p:nvSpPr>
        <p:spPr bwMode="auto">
          <a:xfrm>
            <a:off x="2128935" y="1124744"/>
            <a:ext cx="4903470" cy="1368152"/>
          </a:xfrm>
          <a:prstGeom prst="rect">
            <a:avLst/>
          </a:prstGeom>
          <a:solidFill>
            <a:srgbClr val="FFFFFF">
              <a:alpha val="50000"/>
            </a:srgbClr>
          </a:solidFill>
          <a:ln w="25400">
            <a:solidFill>
              <a:schemeClr val="bg2">
                <a:lumMod val="10000"/>
              </a:schemeClr>
            </a:solidFill>
            <a:miter lim="800000"/>
            <a:headEnd/>
            <a:tailEnd/>
          </a:ln>
        </p:spPr>
        <p:txBody>
          <a:bodyPr rot="0" vert="horz" wrap="square" lIns="91440" tIns="45720" rIns="91440" bIns="45720" anchor="t" anchorCtr="0" upright="1">
            <a:noAutofit/>
          </a:bodyPr>
          <a:lstStyle/>
          <a:p>
            <a:pPr algn="ctr">
              <a:spcAft>
                <a:spcPts val="0"/>
              </a:spcAft>
            </a:pPr>
            <a:r>
              <a:rPr lang="pt-BR" sz="1400" b="1" dirty="0">
                <a:effectLst/>
                <a:latin typeface="Narkisim" pitchFamily="34" charset="-79"/>
                <a:ea typeface="Times New Roman"/>
                <a:cs typeface="Narkisim" pitchFamily="34" charset="-79"/>
              </a:rPr>
              <a:t>AUTO DE PRISÃO EM FLAGRANTE DELITO</a:t>
            </a:r>
            <a:endParaRPr lang="pt-BR" sz="1400" dirty="0">
              <a:effectLst/>
              <a:latin typeface="Narkisim" pitchFamily="34" charset="-79"/>
              <a:ea typeface="Times New Roman"/>
              <a:cs typeface="Narkisim" pitchFamily="34" charset="-79"/>
            </a:endParaRPr>
          </a:p>
          <a:p>
            <a:pPr algn="ctr">
              <a:spcAft>
                <a:spcPts val="0"/>
              </a:spcAft>
            </a:pPr>
            <a:r>
              <a:rPr lang="pt-BR" sz="1400" b="1" dirty="0">
                <a:effectLst/>
                <a:latin typeface="Narkisim" pitchFamily="34" charset="-79"/>
                <a:ea typeface="Times New Roman"/>
                <a:cs typeface="Narkisim" pitchFamily="34" charset="-79"/>
              </a:rPr>
              <a:t> </a:t>
            </a:r>
            <a:endParaRPr lang="pt-BR" sz="1400" dirty="0">
              <a:effectLst/>
              <a:latin typeface="Narkisim" pitchFamily="34" charset="-79"/>
              <a:ea typeface="Times New Roman"/>
              <a:cs typeface="Narkisim" pitchFamily="34" charset="-79"/>
            </a:endParaRPr>
          </a:p>
          <a:p>
            <a:pPr lvl="0" algn="ctr">
              <a:spcAft>
                <a:spcPts val="0"/>
              </a:spcAft>
              <a:buFont typeface="Wingdings"/>
              <a:buChar char=""/>
            </a:pPr>
            <a:r>
              <a:rPr lang="pt-BR" sz="1400" dirty="0">
                <a:effectLst/>
                <a:latin typeface="Narkisim" pitchFamily="34" charset="-79"/>
                <a:ea typeface="Times New Roman"/>
                <a:cs typeface="Narkisim" pitchFamily="34" charset="-79"/>
              </a:rPr>
              <a:t>Integrar organização criminosa;</a:t>
            </a:r>
          </a:p>
          <a:p>
            <a:pPr lvl="0" algn="ctr">
              <a:spcAft>
                <a:spcPts val="0"/>
              </a:spcAft>
              <a:buFont typeface="Wingdings"/>
              <a:buChar char=""/>
            </a:pPr>
            <a:r>
              <a:rPr lang="pt-BR" sz="1400" dirty="0">
                <a:effectLst/>
                <a:latin typeface="Narkisim" pitchFamily="34" charset="-79"/>
                <a:ea typeface="Times New Roman"/>
                <a:cs typeface="Narkisim" pitchFamily="34" charset="-79"/>
              </a:rPr>
              <a:t>Posse ou porte irregular de arma de fogo de uso restrito;</a:t>
            </a:r>
          </a:p>
          <a:p>
            <a:pPr lvl="0" algn="ctr">
              <a:spcAft>
                <a:spcPts val="0"/>
              </a:spcAft>
              <a:buFont typeface="Wingdings"/>
              <a:buChar char=""/>
            </a:pPr>
            <a:r>
              <a:rPr lang="pt-BR" sz="1400" dirty="0">
                <a:effectLst/>
                <a:latin typeface="Narkisim" pitchFamily="34" charset="-79"/>
                <a:ea typeface="Times New Roman"/>
                <a:cs typeface="Narkisim" pitchFamily="34" charset="-79"/>
              </a:rPr>
              <a:t>Posse ou porte irregular de arma de fogo de uso restrito;</a:t>
            </a:r>
          </a:p>
          <a:p>
            <a:pPr lvl="0" algn="ctr">
              <a:spcAft>
                <a:spcPts val="0"/>
              </a:spcAft>
              <a:buFont typeface="Wingdings"/>
              <a:buChar char=""/>
            </a:pPr>
            <a:r>
              <a:rPr lang="pt-BR" sz="1400" dirty="0">
                <a:effectLst/>
                <a:latin typeface="Narkisim" pitchFamily="34" charset="-79"/>
                <a:ea typeface="Times New Roman"/>
                <a:cs typeface="Narkisim" pitchFamily="34" charset="-79"/>
              </a:rPr>
              <a:t>Corrupção de menores.</a:t>
            </a:r>
          </a:p>
          <a:p>
            <a:pPr>
              <a:spcAft>
                <a:spcPts val="0"/>
              </a:spcAft>
            </a:pPr>
            <a:r>
              <a:rPr lang="pt-BR" sz="1000" dirty="0">
                <a:effectLst/>
                <a:latin typeface="Times New Roman"/>
                <a:ea typeface="Times New Roman"/>
              </a:rPr>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43" y="2996952"/>
            <a:ext cx="86963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294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Prisões – 17/01/2017 – Teresina/PI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72816"/>
            <a:ext cx="720228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7177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Prisão – 19/01/2017 – Teresina/PI</a:t>
            </a:r>
          </a:p>
        </p:txBody>
      </p:sp>
      <p:sp>
        <p:nvSpPr>
          <p:cNvPr id="5" name="Caixa de Texto 2"/>
          <p:cNvSpPr txBox="1">
            <a:spLocks noChangeArrowheads="1"/>
          </p:cNvSpPr>
          <p:nvPr/>
        </p:nvSpPr>
        <p:spPr bwMode="auto">
          <a:xfrm>
            <a:off x="2195736" y="1124744"/>
            <a:ext cx="5112568" cy="504056"/>
          </a:xfrm>
          <a:prstGeom prst="rect">
            <a:avLst/>
          </a:prstGeom>
          <a:solidFill>
            <a:srgbClr val="FFFFFF">
              <a:alpha val="50000"/>
            </a:srgbClr>
          </a:solidFill>
          <a:ln w="25400">
            <a:solidFill>
              <a:schemeClr val="bg2">
                <a:lumMod val="10000"/>
              </a:schemeClr>
            </a:solidFill>
            <a:miter lim="800000"/>
            <a:headEnd/>
            <a:tailEnd/>
          </a:ln>
        </p:spPr>
        <p:txBody>
          <a:bodyPr rot="0" vert="horz" wrap="square" lIns="91440" tIns="45720" rIns="91440" bIns="45720" anchor="t" anchorCtr="0" upright="1">
            <a:noAutofit/>
          </a:bodyPr>
          <a:lstStyle/>
          <a:p>
            <a:pPr algn="ctr">
              <a:spcAft>
                <a:spcPts val="0"/>
              </a:spcAft>
            </a:pPr>
            <a:r>
              <a:rPr lang="pt-BR" b="1" dirty="0">
                <a:effectLst/>
                <a:latin typeface="Narkisim" pitchFamily="34" charset="-79"/>
                <a:ea typeface="Times New Roman"/>
                <a:cs typeface="Narkisim" pitchFamily="34" charset="-79"/>
              </a:rPr>
              <a:t>MANDADOS DE PRISÃO PREVENTIVA</a:t>
            </a:r>
            <a:endParaRPr lang="pt-BR" dirty="0">
              <a:effectLst/>
              <a:latin typeface="Narkisim" pitchFamily="34" charset="-79"/>
              <a:ea typeface="Times New Roman"/>
              <a:cs typeface="Narkisim" pitchFamily="34" charset="-79"/>
            </a:endParaRPr>
          </a:p>
          <a:p>
            <a:pPr>
              <a:spcAft>
                <a:spcPts val="0"/>
              </a:spcAft>
            </a:pPr>
            <a:r>
              <a:rPr lang="pt-BR" sz="1200" dirty="0">
                <a:effectLst/>
                <a:latin typeface="Times New Roman"/>
                <a:ea typeface="Times New Roman"/>
              </a:rPr>
              <a:t> </a:t>
            </a:r>
            <a:endParaRPr lang="pt-BR" sz="1000" dirty="0">
              <a:effectLst/>
              <a:latin typeface="Times New Roman"/>
              <a:ea typeface="Times New Roman"/>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639" y="1844824"/>
            <a:ext cx="630318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5953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a:picLocks noChangeAspect="1"/>
          </p:cNvPicPr>
          <p:nvPr/>
        </p:nvPicPr>
        <p:blipFill rotWithShape="1">
          <a:blip r:embed="rId2" cstate="print">
            <a:extLst>
              <a:ext uri="{28A0092B-C50C-407E-A947-70E740481C1C}">
                <a14:useLocalDpi xmlns:a14="http://schemas.microsoft.com/office/drawing/2010/main" val="0"/>
              </a:ext>
            </a:extLst>
          </a:blip>
          <a:srcRect l="34747" t="7933" r="25211" b="52931"/>
          <a:stretch/>
        </p:blipFill>
        <p:spPr>
          <a:xfrm>
            <a:off x="483671" y="1769335"/>
            <a:ext cx="3152226" cy="4107937"/>
          </a:xfrm>
          <a:prstGeom prst="rect">
            <a:avLst/>
          </a:prstGeom>
          <a:ln w="31750">
            <a:solidFill>
              <a:schemeClr val="tx1"/>
            </a:solidFill>
            <a:prstDash val="dash"/>
          </a:ln>
        </p:spPr>
      </p:pic>
      <p:sp>
        <p:nvSpPr>
          <p:cNvPr id="12" name="CaixaDeTexto 11"/>
          <p:cNvSpPr txBox="1"/>
          <p:nvPr/>
        </p:nvSpPr>
        <p:spPr>
          <a:xfrm>
            <a:off x="4355976" y="1769335"/>
            <a:ext cx="4104456" cy="129266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sz="2600" b="1" dirty="0">
                <a:latin typeface="Narkisim" pitchFamily="34" charset="-79"/>
                <a:cs typeface="Narkisim" pitchFamily="34" charset="-79"/>
              </a:rPr>
              <a:t>MARCELO PIMENTEL CUNHA NERY, vulgo “Marcelo Negão”</a:t>
            </a:r>
          </a:p>
        </p:txBody>
      </p:sp>
      <p:sp>
        <p:nvSpPr>
          <p:cNvPr id="19" name="Título 1"/>
          <p:cNvSpPr>
            <a:spLocks noGrp="1"/>
          </p:cNvSpPr>
          <p:nvPr>
            <p:ph type="title"/>
          </p:nvPr>
        </p:nvSpPr>
        <p:spPr>
          <a:xfrm>
            <a:off x="457200" y="274638"/>
            <a:ext cx="8147248" cy="706090"/>
          </a:xfrm>
          <a:solidFill>
            <a:srgbClr val="C00000">
              <a:alpha val="25000"/>
            </a:srgbClr>
          </a:solidFill>
          <a:ln w="38100">
            <a:solidFill>
              <a:srgbClr val="C00000"/>
            </a:solidFill>
            <a:prstDash val="dash"/>
          </a:ln>
        </p:spPr>
        <p:txBody>
          <a:bodyPr>
            <a:normAutofit/>
          </a:bodyPr>
          <a:lstStyle/>
          <a:p>
            <a:r>
              <a:rPr lang="pt-BR" sz="2800" b="1" dirty="0">
                <a:solidFill>
                  <a:srgbClr val="C00000"/>
                </a:solidFill>
                <a:effectLst>
                  <a:outerShdw blurRad="38100" dist="38100" dir="2700000" algn="tl">
                    <a:srgbClr val="000000">
                      <a:alpha val="43137"/>
                    </a:srgbClr>
                  </a:outerShdw>
                </a:effectLst>
                <a:latin typeface="Narkisim" pitchFamily="34" charset="-79"/>
                <a:cs typeface="Narkisim" pitchFamily="34" charset="-79"/>
              </a:rPr>
              <a:t>FORAGIDOS</a:t>
            </a:r>
          </a:p>
        </p:txBody>
      </p:sp>
      <p:graphicFrame>
        <p:nvGraphicFramePr>
          <p:cNvPr id="3" name="Tabela 2"/>
          <p:cNvGraphicFramePr>
            <a:graphicFrameLocks noGrp="1"/>
          </p:cNvGraphicFramePr>
          <p:nvPr>
            <p:extLst>
              <p:ext uri="{D42A27DB-BD31-4B8C-83A1-F6EECF244321}">
                <p14:modId xmlns:p14="http://schemas.microsoft.com/office/powerpoint/2010/main" val="957067126"/>
              </p:ext>
            </p:extLst>
          </p:nvPr>
        </p:nvGraphicFramePr>
        <p:xfrm>
          <a:off x="3972271" y="3645024"/>
          <a:ext cx="4871866" cy="1798320"/>
        </p:xfrm>
        <a:graphic>
          <a:graphicData uri="http://schemas.openxmlformats.org/drawingml/2006/table">
            <a:tbl>
              <a:tblPr firstRow="1" bandRow="1">
                <a:tableStyleId>{616DA210-FB5B-4158-B5E0-FEB733F419BA}</a:tableStyleId>
              </a:tblPr>
              <a:tblGrid>
                <a:gridCol w="1463824">
                  <a:extLst>
                    <a:ext uri="{9D8B030D-6E8A-4147-A177-3AD203B41FA5}">
                      <a16:colId xmlns:a16="http://schemas.microsoft.com/office/drawing/2014/main" xmlns="" val="20000"/>
                    </a:ext>
                  </a:extLst>
                </a:gridCol>
                <a:gridCol w="3408042">
                  <a:extLst>
                    <a:ext uri="{9D8B030D-6E8A-4147-A177-3AD203B41FA5}">
                      <a16:colId xmlns:a16="http://schemas.microsoft.com/office/drawing/2014/main" xmlns="" val="20001"/>
                    </a:ext>
                  </a:extLst>
                </a:gridCol>
              </a:tblGrid>
              <a:tr h="370840">
                <a:tc>
                  <a:txBody>
                    <a:bodyPr/>
                    <a:lstStyle/>
                    <a:p>
                      <a:r>
                        <a:rPr lang="pt-BR" sz="2000" b="1" dirty="0">
                          <a:latin typeface="Narkisim" pitchFamily="34" charset="-79"/>
                          <a:cs typeface="Narkisim" pitchFamily="34" charset="-79"/>
                        </a:rPr>
                        <a:t>FILIAÇÃO</a:t>
                      </a:r>
                    </a:p>
                  </a:txBody>
                  <a:tcPr/>
                </a:tc>
                <a:tc>
                  <a:txBody>
                    <a:bodyPr/>
                    <a:lstStyle/>
                    <a:p>
                      <a:r>
                        <a:rPr lang="pt-BR" sz="2000" b="0" dirty="0">
                          <a:latin typeface="Narkisim" pitchFamily="34" charset="-79"/>
                          <a:cs typeface="Narkisim" pitchFamily="34" charset="-79"/>
                        </a:rPr>
                        <a:t>Vilma</a:t>
                      </a:r>
                      <a:r>
                        <a:rPr lang="pt-BR" sz="2000" b="0" baseline="0" dirty="0">
                          <a:latin typeface="Narkisim" pitchFamily="34" charset="-79"/>
                          <a:cs typeface="Narkisim" pitchFamily="34" charset="-79"/>
                        </a:rPr>
                        <a:t> Marina Pimentel Cunha e Francisco Cícero Araújo Nery</a:t>
                      </a:r>
                      <a:endParaRPr lang="pt-BR" sz="2000" b="0" dirty="0">
                        <a:latin typeface="Narkisim" pitchFamily="34" charset="-79"/>
                        <a:cs typeface="Narkisim" pitchFamily="34" charset="-79"/>
                      </a:endParaRPr>
                    </a:p>
                  </a:txBody>
                  <a:tcPr/>
                </a:tc>
                <a:extLst>
                  <a:ext uri="{0D108BD9-81ED-4DB2-BD59-A6C34878D82A}">
                    <a16:rowId xmlns:a16="http://schemas.microsoft.com/office/drawing/2014/main" xmlns="" val="10000"/>
                  </a:ext>
                </a:extLst>
              </a:tr>
              <a:tr h="370840">
                <a:tc>
                  <a:txBody>
                    <a:bodyPr/>
                    <a:lstStyle/>
                    <a:p>
                      <a:r>
                        <a:rPr lang="pt-BR" sz="2000" b="1" dirty="0">
                          <a:latin typeface="Narkisim" pitchFamily="34" charset="-79"/>
                          <a:cs typeface="Narkisim" pitchFamily="34" charset="-79"/>
                        </a:rPr>
                        <a:t>RG</a:t>
                      </a:r>
                    </a:p>
                  </a:txBody>
                  <a:tcPr/>
                </a:tc>
                <a:tc>
                  <a:txBody>
                    <a:bodyPr/>
                    <a:lstStyle/>
                    <a:p>
                      <a:r>
                        <a:rPr lang="pt-BR" sz="2000" dirty="0">
                          <a:latin typeface="Narkisim" pitchFamily="34" charset="-79"/>
                          <a:cs typeface="Narkisim" pitchFamily="34" charset="-79"/>
                        </a:rPr>
                        <a:t>2.302.486 SSP-PI</a:t>
                      </a:r>
                    </a:p>
                  </a:txBody>
                  <a:tcPr/>
                </a:tc>
                <a:extLst>
                  <a:ext uri="{0D108BD9-81ED-4DB2-BD59-A6C34878D82A}">
                    <a16:rowId xmlns:a16="http://schemas.microsoft.com/office/drawing/2014/main" xmlns="" val="10001"/>
                  </a:ext>
                </a:extLst>
              </a:tr>
              <a:tr h="370840">
                <a:tc>
                  <a:txBody>
                    <a:bodyPr/>
                    <a:lstStyle/>
                    <a:p>
                      <a:r>
                        <a:rPr lang="pt-BR" sz="2000" b="1" dirty="0">
                          <a:latin typeface="Narkisim" pitchFamily="34" charset="-79"/>
                          <a:cs typeface="Narkisim" pitchFamily="34" charset="-79"/>
                        </a:rPr>
                        <a:t>CPF</a:t>
                      </a:r>
                    </a:p>
                  </a:txBody>
                  <a:tcPr/>
                </a:tc>
                <a:tc>
                  <a:txBody>
                    <a:bodyPr/>
                    <a:lstStyle/>
                    <a:p>
                      <a:r>
                        <a:rPr lang="pt-BR" sz="2000" dirty="0">
                          <a:latin typeface="Narkisim" pitchFamily="34" charset="-79"/>
                          <a:cs typeface="Narkisim" pitchFamily="34" charset="-79"/>
                        </a:rPr>
                        <a:t>025.089.593-59</a:t>
                      </a:r>
                    </a:p>
                  </a:txBody>
                  <a:tcPr/>
                </a:tc>
                <a:extLst>
                  <a:ext uri="{0D108BD9-81ED-4DB2-BD59-A6C34878D82A}">
                    <a16:rowId xmlns:a16="http://schemas.microsoft.com/office/drawing/2014/main" xmlns="" val="10002"/>
                  </a:ext>
                </a:extLst>
              </a:tr>
            </a:tbl>
          </a:graphicData>
        </a:graphic>
      </p:graphicFrame>
      <p:sp>
        <p:nvSpPr>
          <p:cNvPr id="22" name="Caixa de Texto 2"/>
          <p:cNvSpPr txBox="1">
            <a:spLocks noChangeArrowheads="1"/>
          </p:cNvSpPr>
          <p:nvPr/>
        </p:nvSpPr>
        <p:spPr bwMode="auto">
          <a:xfrm>
            <a:off x="4716016" y="5805264"/>
            <a:ext cx="4248472" cy="707886"/>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INFORMAÇÕES – Denúncia Anônima:</a:t>
            </a:r>
          </a:p>
          <a:p>
            <a:pPr algn="ctr">
              <a:spcAft>
                <a:spcPts val="0"/>
              </a:spcAft>
            </a:pPr>
            <a:r>
              <a:rPr lang="pt-BR" sz="2000" dirty="0">
                <a:solidFill>
                  <a:srgbClr val="C00000"/>
                </a:solidFill>
                <a:latin typeface="Narkisim" pitchFamily="34" charset="-79"/>
                <a:ea typeface="Times New Roman"/>
                <a:cs typeface="Narkisim" pitchFamily="34" charset="-79"/>
              </a:rPr>
              <a:t>GRECO – (86) 3216-5263/3216-5260</a:t>
            </a:r>
            <a:endParaRPr lang="pt-BR" sz="2000" dirty="0">
              <a:solidFill>
                <a:srgbClr val="C00000"/>
              </a:solidFill>
              <a:effectLst/>
              <a:latin typeface="Narkisim" pitchFamily="34" charset="-79"/>
              <a:ea typeface="Times New Roman"/>
              <a:cs typeface="Narkisim" pitchFamily="34" charset="-79"/>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408" y="5805264"/>
            <a:ext cx="1043608" cy="693021"/>
          </a:xfrm>
          <a:prstGeom prst="rect">
            <a:avLst/>
          </a:prstGeom>
        </p:spPr>
      </p:pic>
    </p:spTree>
    <p:extLst>
      <p:ext uri="{BB962C8B-B14F-4D97-AF65-F5344CB8AC3E}">
        <p14:creationId xmlns:p14="http://schemas.microsoft.com/office/powerpoint/2010/main" val="24641411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a:picLocks noChangeAspect="1"/>
          </p:cNvPicPr>
          <p:nvPr/>
        </p:nvPicPr>
        <p:blipFill rotWithShape="1">
          <a:blip r:embed="rId2">
            <a:extLst>
              <a:ext uri="{28A0092B-C50C-407E-A947-70E740481C1C}">
                <a14:useLocalDpi xmlns:a14="http://schemas.microsoft.com/office/drawing/2010/main" val="0"/>
              </a:ext>
            </a:extLst>
          </a:blip>
          <a:srcRect l="13354" t="23707" r="19134" b="16123"/>
          <a:stretch/>
        </p:blipFill>
        <p:spPr>
          <a:xfrm>
            <a:off x="755576" y="1518169"/>
            <a:ext cx="2753314" cy="4369941"/>
          </a:xfrm>
          <a:prstGeom prst="rect">
            <a:avLst/>
          </a:prstGeom>
          <a:ln w="31750">
            <a:solidFill>
              <a:schemeClr val="tx1"/>
            </a:solidFill>
            <a:prstDash val="dash"/>
          </a:ln>
        </p:spPr>
      </p:pic>
      <p:sp>
        <p:nvSpPr>
          <p:cNvPr id="12" name="CaixaDeTexto 11"/>
          <p:cNvSpPr txBox="1"/>
          <p:nvPr/>
        </p:nvSpPr>
        <p:spPr>
          <a:xfrm>
            <a:off x="4350246" y="1518169"/>
            <a:ext cx="4104456" cy="129266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sz="2600" b="1" dirty="0">
                <a:latin typeface="Narkisim" pitchFamily="34" charset="-79"/>
                <a:cs typeface="Narkisim" pitchFamily="34" charset="-79"/>
              </a:rPr>
              <a:t>RAFAEL DA COSTA CARVALHO, vulgo “Rafael Bicudo”</a:t>
            </a:r>
          </a:p>
        </p:txBody>
      </p:sp>
      <p:sp>
        <p:nvSpPr>
          <p:cNvPr id="19" name="Título 1"/>
          <p:cNvSpPr>
            <a:spLocks noGrp="1"/>
          </p:cNvSpPr>
          <p:nvPr>
            <p:ph type="title"/>
          </p:nvPr>
        </p:nvSpPr>
        <p:spPr>
          <a:xfrm>
            <a:off x="457200" y="274638"/>
            <a:ext cx="8147248" cy="706090"/>
          </a:xfrm>
          <a:solidFill>
            <a:srgbClr val="C00000">
              <a:alpha val="25000"/>
            </a:srgbClr>
          </a:solidFill>
          <a:ln w="38100">
            <a:solidFill>
              <a:srgbClr val="C00000"/>
            </a:solidFill>
            <a:prstDash val="dash"/>
          </a:ln>
        </p:spPr>
        <p:txBody>
          <a:bodyPr>
            <a:normAutofit/>
          </a:bodyPr>
          <a:lstStyle/>
          <a:p>
            <a:r>
              <a:rPr lang="pt-BR" sz="2800" b="1" dirty="0">
                <a:solidFill>
                  <a:srgbClr val="C00000"/>
                </a:solidFill>
                <a:effectLst>
                  <a:outerShdw blurRad="38100" dist="38100" dir="2700000" algn="tl">
                    <a:srgbClr val="000000">
                      <a:alpha val="43137"/>
                    </a:srgbClr>
                  </a:outerShdw>
                </a:effectLst>
                <a:latin typeface="Narkisim" pitchFamily="34" charset="-79"/>
                <a:cs typeface="Narkisim" pitchFamily="34" charset="-79"/>
              </a:rPr>
              <a:t>FORAGIDOS</a:t>
            </a:r>
          </a:p>
        </p:txBody>
      </p:sp>
      <p:graphicFrame>
        <p:nvGraphicFramePr>
          <p:cNvPr id="3" name="Tabela 2"/>
          <p:cNvGraphicFramePr>
            <a:graphicFrameLocks noGrp="1"/>
          </p:cNvGraphicFramePr>
          <p:nvPr>
            <p:extLst>
              <p:ext uri="{D42A27DB-BD31-4B8C-83A1-F6EECF244321}">
                <p14:modId xmlns:p14="http://schemas.microsoft.com/office/powerpoint/2010/main" val="3292543808"/>
              </p:ext>
            </p:extLst>
          </p:nvPr>
        </p:nvGraphicFramePr>
        <p:xfrm>
          <a:off x="3779912" y="3284984"/>
          <a:ext cx="5064224" cy="2063822"/>
        </p:xfrm>
        <a:graphic>
          <a:graphicData uri="http://schemas.openxmlformats.org/drawingml/2006/table">
            <a:tbl>
              <a:tblPr firstRow="1" bandRow="1">
                <a:tableStyleId>{616DA210-FB5B-4158-B5E0-FEB733F419BA}</a:tableStyleId>
              </a:tblPr>
              <a:tblGrid>
                <a:gridCol w="1671324">
                  <a:extLst>
                    <a:ext uri="{9D8B030D-6E8A-4147-A177-3AD203B41FA5}">
                      <a16:colId xmlns:a16="http://schemas.microsoft.com/office/drawing/2014/main" xmlns="" val="20000"/>
                    </a:ext>
                  </a:extLst>
                </a:gridCol>
                <a:gridCol w="3392900">
                  <a:extLst>
                    <a:ext uri="{9D8B030D-6E8A-4147-A177-3AD203B41FA5}">
                      <a16:colId xmlns:a16="http://schemas.microsoft.com/office/drawing/2014/main" xmlns="" val="20001"/>
                    </a:ext>
                  </a:extLst>
                </a:gridCol>
              </a:tblGrid>
              <a:tr h="1080120">
                <a:tc>
                  <a:txBody>
                    <a:bodyPr/>
                    <a:lstStyle/>
                    <a:p>
                      <a:r>
                        <a:rPr lang="pt-BR" sz="2000" b="1" dirty="0">
                          <a:latin typeface="Narkisim" pitchFamily="34" charset="-79"/>
                          <a:cs typeface="Narkisim" pitchFamily="34" charset="-79"/>
                        </a:rPr>
                        <a:t>FILIAÇÃO</a:t>
                      </a:r>
                    </a:p>
                  </a:txBody>
                  <a:tcPr/>
                </a:tc>
                <a:tc>
                  <a:txBody>
                    <a:bodyPr/>
                    <a:lstStyle/>
                    <a:p>
                      <a:r>
                        <a:rPr lang="pt-BR" sz="2000" b="0" dirty="0">
                          <a:latin typeface="Narkisim" pitchFamily="34" charset="-79"/>
                          <a:cs typeface="Narkisim" pitchFamily="34" charset="-79"/>
                        </a:rPr>
                        <a:t>Maria do Livramento Alves da Costa Souza e Juarez Carvalho de Sousa</a:t>
                      </a:r>
                    </a:p>
                  </a:txBody>
                  <a:tcPr/>
                </a:tc>
                <a:extLst>
                  <a:ext uri="{0D108BD9-81ED-4DB2-BD59-A6C34878D82A}">
                    <a16:rowId xmlns:a16="http://schemas.microsoft.com/office/drawing/2014/main" xmlns="" val="10000"/>
                  </a:ext>
                </a:extLst>
              </a:tr>
              <a:tr h="491851">
                <a:tc>
                  <a:txBody>
                    <a:bodyPr/>
                    <a:lstStyle/>
                    <a:p>
                      <a:r>
                        <a:rPr lang="pt-BR" sz="2000" b="1" dirty="0">
                          <a:latin typeface="Narkisim" pitchFamily="34" charset="-79"/>
                          <a:cs typeface="Narkisim" pitchFamily="34" charset="-79"/>
                        </a:rPr>
                        <a:t>RG</a:t>
                      </a:r>
                    </a:p>
                  </a:txBody>
                  <a:tcPr/>
                </a:tc>
                <a:tc>
                  <a:txBody>
                    <a:bodyPr/>
                    <a:lstStyle/>
                    <a:p>
                      <a:r>
                        <a:rPr lang="pt-BR" sz="2000" dirty="0">
                          <a:latin typeface="Narkisim" pitchFamily="34" charset="-79"/>
                          <a:cs typeface="Narkisim" pitchFamily="34" charset="-79"/>
                        </a:rPr>
                        <a:t>3.158.757 SSP-PI</a:t>
                      </a:r>
                    </a:p>
                  </a:txBody>
                  <a:tcPr/>
                </a:tc>
                <a:extLst>
                  <a:ext uri="{0D108BD9-81ED-4DB2-BD59-A6C34878D82A}">
                    <a16:rowId xmlns:a16="http://schemas.microsoft.com/office/drawing/2014/main" xmlns="" val="10001"/>
                  </a:ext>
                </a:extLst>
              </a:tr>
              <a:tr h="491851">
                <a:tc>
                  <a:txBody>
                    <a:bodyPr/>
                    <a:lstStyle/>
                    <a:p>
                      <a:r>
                        <a:rPr lang="pt-BR" sz="2000" b="1" dirty="0">
                          <a:latin typeface="Narkisim" pitchFamily="34" charset="-79"/>
                          <a:cs typeface="Narkisim" pitchFamily="34" charset="-79"/>
                        </a:rPr>
                        <a:t>CPF</a:t>
                      </a:r>
                    </a:p>
                  </a:txBody>
                  <a:tcPr/>
                </a:tc>
                <a:tc>
                  <a:txBody>
                    <a:bodyPr/>
                    <a:lstStyle/>
                    <a:p>
                      <a:r>
                        <a:rPr lang="pt-BR" sz="2000" dirty="0">
                          <a:latin typeface="Narkisim" pitchFamily="34" charset="-79"/>
                          <a:cs typeface="Narkisim" pitchFamily="34" charset="-79"/>
                        </a:rPr>
                        <a:t>054.444.193-199</a:t>
                      </a:r>
                    </a:p>
                  </a:txBody>
                  <a:tcPr/>
                </a:tc>
                <a:extLst>
                  <a:ext uri="{0D108BD9-81ED-4DB2-BD59-A6C34878D82A}">
                    <a16:rowId xmlns:a16="http://schemas.microsoft.com/office/drawing/2014/main" xmlns="" val="10002"/>
                  </a:ext>
                </a:extLst>
              </a:tr>
            </a:tbl>
          </a:graphicData>
        </a:graphic>
      </p:graphicFrame>
      <p:sp>
        <p:nvSpPr>
          <p:cNvPr id="7" name="Caixa de Texto 2"/>
          <p:cNvSpPr txBox="1">
            <a:spLocks noChangeArrowheads="1"/>
          </p:cNvSpPr>
          <p:nvPr/>
        </p:nvSpPr>
        <p:spPr bwMode="auto">
          <a:xfrm>
            <a:off x="4716016" y="5805264"/>
            <a:ext cx="4248472" cy="707886"/>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INFORMAÇÕES – Denúncia Anônima:</a:t>
            </a:r>
          </a:p>
          <a:p>
            <a:pPr algn="ctr">
              <a:spcAft>
                <a:spcPts val="0"/>
              </a:spcAft>
            </a:pPr>
            <a:r>
              <a:rPr lang="pt-BR" sz="2000" dirty="0">
                <a:solidFill>
                  <a:srgbClr val="C00000"/>
                </a:solidFill>
                <a:latin typeface="Narkisim" pitchFamily="34" charset="-79"/>
                <a:ea typeface="Times New Roman"/>
                <a:cs typeface="Narkisim" pitchFamily="34" charset="-79"/>
              </a:rPr>
              <a:t>GRECO – (86) 3216-5263/3216-5260</a:t>
            </a:r>
            <a:endParaRPr lang="pt-BR" sz="2000" dirty="0">
              <a:solidFill>
                <a:srgbClr val="C00000"/>
              </a:solidFill>
              <a:effectLst/>
              <a:latin typeface="Narkisim" pitchFamily="34" charset="-79"/>
              <a:ea typeface="Times New Roman"/>
              <a:cs typeface="Narkisim" pitchFamily="34" charset="-79"/>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408" y="5805264"/>
            <a:ext cx="1043608" cy="693021"/>
          </a:xfrm>
          <a:prstGeom prst="rect">
            <a:avLst/>
          </a:prstGeom>
        </p:spPr>
      </p:pic>
    </p:spTree>
    <p:extLst>
      <p:ext uri="{BB962C8B-B14F-4D97-AF65-F5344CB8AC3E}">
        <p14:creationId xmlns:p14="http://schemas.microsoft.com/office/powerpoint/2010/main" val="6633604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a:picLocks noChangeAspect="1"/>
          </p:cNvPicPr>
          <p:nvPr/>
        </p:nvPicPr>
        <p:blipFill rotWithShape="1">
          <a:blip r:embed="rId2">
            <a:extLst>
              <a:ext uri="{28A0092B-C50C-407E-A947-70E740481C1C}">
                <a14:useLocalDpi xmlns:a14="http://schemas.microsoft.com/office/drawing/2010/main" val="0"/>
              </a:ext>
            </a:extLst>
          </a:blip>
          <a:srcRect l="32202" r="35595" b="21575"/>
          <a:stretch/>
        </p:blipFill>
        <p:spPr>
          <a:xfrm>
            <a:off x="467544" y="1518169"/>
            <a:ext cx="3024428" cy="4143079"/>
          </a:xfrm>
          <a:prstGeom prst="rect">
            <a:avLst/>
          </a:prstGeom>
          <a:ln w="31750">
            <a:solidFill>
              <a:schemeClr val="tx1"/>
            </a:solidFill>
            <a:prstDash val="dash"/>
          </a:ln>
        </p:spPr>
      </p:pic>
      <p:sp>
        <p:nvSpPr>
          <p:cNvPr id="12" name="CaixaDeTexto 11"/>
          <p:cNvSpPr txBox="1"/>
          <p:nvPr/>
        </p:nvSpPr>
        <p:spPr>
          <a:xfrm>
            <a:off x="4372520" y="2996952"/>
            <a:ext cx="4104456" cy="89255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sz="2600" b="1" dirty="0">
                <a:latin typeface="Narkisim" pitchFamily="34" charset="-79"/>
                <a:cs typeface="Narkisim" pitchFamily="34" charset="-79"/>
              </a:rPr>
              <a:t>JOSÉ ANTÔNIO DA SILVA vulgo “Índio”</a:t>
            </a:r>
          </a:p>
        </p:txBody>
      </p:sp>
      <p:sp>
        <p:nvSpPr>
          <p:cNvPr id="19" name="Título 1"/>
          <p:cNvSpPr>
            <a:spLocks noGrp="1"/>
          </p:cNvSpPr>
          <p:nvPr>
            <p:ph type="title"/>
          </p:nvPr>
        </p:nvSpPr>
        <p:spPr>
          <a:xfrm>
            <a:off x="457200" y="274638"/>
            <a:ext cx="8147248" cy="706090"/>
          </a:xfrm>
          <a:solidFill>
            <a:srgbClr val="C00000">
              <a:alpha val="25000"/>
            </a:srgbClr>
          </a:solidFill>
          <a:ln w="38100">
            <a:solidFill>
              <a:srgbClr val="C00000"/>
            </a:solidFill>
            <a:prstDash val="dash"/>
          </a:ln>
        </p:spPr>
        <p:txBody>
          <a:bodyPr>
            <a:normAutofit/>
          </a:bodyPr>
          <a:lstStyle/>
          <a:p>
            <a:r>
              <a:rPr lang="pt-BR" sz="2800" b="1" dirty="0">
                <a:solidFill>
                  <a:srgbClr val="C00000"/>
                </a:solidFill>
                <a:effectLst>
                  <a:outerShdw blurRad="38100" dist="38100" dir="2700000" algn="tl">
                    <a:srgbClr val="000000">
                      <a:alpha val="43137"/>
                    </a:srgbClr>
                  </a:outerShdw>
                </a:effectLst>
                <a:latin typeface="Narkisim" pitchFamily="34" charset="-79"/>
                <a:cs typeface="Narkisim" pitchFamily="34" charset="-79"/>
              </a:rPr>
              <a:t>FORAGIDOS</a:t>
            </a:r>
          </a:p>
        </p:txBody>
      </p:sp>
      <p:sp>
        <p:nvSpPr>
          <p:cNvPr id="6" name="Caixa de Texto 2"/>
          <p:cNvSpPr txBox="1">
            <a:spLocks noChangeArrowheads="1"/>
          </p:cNvSpPr>
          <p:nvPr/>
        </p:nvSpPr>
        <p:spPr bwMode="auto">
          <a:xfrm>
            <a:off x="4716016" y="5805264"/>
            <a:ext cx="4248472" cy="707886"/>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INFORMAÇÕES – Denúncia Anônima:</a:t>
            </a:r>
          </a:p>
          <a:p>
            <a:pPr algn="ctr">
              <a:spcAft>
                <a:spcPts val="0"/>
              </a:spcAft>
            </a:pPr>
            <a:r>
              <a:rPr lang="pt-BR" sz="2000" dirty="0">
                <a:solidFill>
                  <a:srgbClr val="C00000"/>
                </a:solidFill>
                <a:latin typeface="Narkisim" pitchFamily="34" charset="-79"/>
                <a:ea typeface="Times New Roman"/>
                <a:cs typeface="Narkisim" pitchFamily="34" charset="-79"/>
              </a:rPr>
              <a:t>GRECO – (86) 3216-5263/3216-5260</a:t>
            </a:r>
            <a:endParaRPr lang="pt-BR" sz="2000" dirty="0">
              <a:solidFill>
                <a:srgbClr val="C00000"/>
              </a:solidFill>
              <a:effectLst/>
              <a:latin typeface="Narkisim" pitchFamily="34" charset="-79"/>
              <a:ea typeface="Times New Roman"/>
              <a:cs typeface="Narkisim" pitchFamily="34" charset="-79"/>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408" y="5805264"/>
            <a:ext cx="1043608" cy="693021"/>
          </a:xfrm>
          <a:prstGeom prst="rect">
            <a:avLst/>
          </a:prstGeom>
        </p:spPr>
      </p:pic>
    </p:spTree>
    <p:extLst>
      <p:ext uri="{BB962C8B-B14F-4D97-AF65-F5344CB8AC3E}">
        <p14:creationId xmlns:p14="http://schemas.microsoft.com/office/powerpoint/2010/main" val="3936706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a:picLocks noChangeAspect="1"/>
          </p:cNvPicPr>
          <p:nvPr/>
        </p:nvPicPr>
        <p:blipFill rotWithShape="1">
          <a:blip r:embed="rId2">
            <a:extLst>
              <a:ext uri="{28A0092B-C50C-407E-A947-70E740481C1C}">
                <a14:useLocalDpi xmlns:a14="http://schemas.microsoft.com/office/drawing/2010/main" val="0"/>
              </a:ext>
            </a:extLst>
          </a:blip>
          <a:srcRect l="23367" r="35348" b="37036"/>
          <a:stretch/>
        </p:blipFill>
        <p:spPr>
          <a:xfrm>
            <a:off x="467544" y="1439663"/>
            <a:ext cx="2952328" cy="4502561"/>
          </a:xfrm>
          <a:prstGeom prst="rect">
            <a:avLst/>
          </a:prstGeom>
          <a:ln w="31750">
            <a:solidFill>
              <a:schemeClr val="tx1"/>
            </a:solidFill>
            <a:prstDash val="dash"/>
          </a:ln>
        </p:spPr>
      </p:pic>
      <p:sp>
        <p:nvSpPr>
          <p:cNvPr id="12" name="CaixaDeTexto 11"/>
          <p:cNvSpPr txBox="1"/>
          <p:nvPr/>
        </p:nvSpPr>
        <p:spPr>
          <a:xfrm>
            <a:off x="3851920" y="1439664"/>
            <a:ext cx="4752528" cy="89255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sz="2600" b="1" dirty="0">
                <a:latin typeface="Narkisim" pitchFamily="34" charset="-79"/>
                <a:cs typeface="Narkisim" pitchFamily="34" charset="-79"/>
              </a:rPr>
              <a:t>JOHN LESSA OLIVEIRA, vulgo “John </a:t>
            </a:r>
            <a:r>
              <a:rPr lang="pt-BR" sz="2600" b="1" dirty="0" err="1">
                <a:latin typeface="Narkisim" pitchFamily="34" charset="-79"/>
                <a:cs typeface="Narkisim" pitchFamily="34" charset="-79"/>
              </a:rPr>
              <a:t>John</a:t>
            </a:r>
            <a:r>
              <a:rPr lang="pt-BR" sz="2600" b="1" dirty="0">
                <a:latin typeface="Narkisim" pitchFamily="34" charset="-79"/>
                <a:cs typeface="Narkisim" pitchFamily="34" charset="-79"/>
              </a:rPr>
              <a:t>”</a:t>
            </a:r>
          </a:p>
        </p:txBody>
      </p:sp>
      <p:sp>
        <p:nvSpPr>
          <p:cNvPr id="19" name="Título 1"/>
          <p:cNvSpPr>
            <a:spLocks noGrp="1"/>
          </p:cNvSpPr>
          <p:nvPr>
            <p:ph type="title"/>
          </p:nvPr>
        </p:nvSpPr>
        <p:spPr>
          <a:xfrm>
            <a:off x="457200" y="274638"/>
            <a:ext cx="8147248" cy="706090"/>
          </a:xfrm>
          <a:solidFill>
            <a:srgbClr val="C00000">
              <a:alpha val="25000"/>
            </a:srgbClr>
          </a:solidFill>
          <a:ln w="38100">
            <a:solidFill>
              <a:srgbClr val="C00000"/>
            </a:solidFill>
            <a:prstDash val="dash"/>
          </a:ln>
        </p:spPr>
        <p:txBody>
          <a:bodyPr>
            <a:normAutofit/>
          </a:bodyPr>
          <a:lstStyle/>
          <a:p>
            <a:r>
              <a:rPr lang="pt-BR" sz="2800" b="1" dirty="0">
                <a:solidFill>
                  <a:srgbClr val="C00000"/>
                </a:solidFill>
                <a:effectLst>
                  <a:outerShdw blurRad="38100" dist="38100" dir="2700000" algn="tl">
                    <a:srgbClr val="000000">
                      <a:alpha val="43137"/>
                    </a:srgbClr>
                  </a:outerShdw>
                </a:effectLst>
                <a:latin typeface="Narkisim" pitchFamily="34" charset="-79"/>
                <a:cs typeface="Narkisim" pitchFamily="34" charset="-79"/>
              </a:rPr>
              <a:t>FORAGIDOS</a:t>
            </a:r>
          </a:p>
        </p:txBody>
      </p:sp>
      <p:graphicFrame>
        <p:nvGraphicFramePr>
          <p:cNvPr id="5" name="Tabela 4"/>
          <p:cNvGraphicFramePr>
            <a:graphicFrameLocks noGrp="1"/>
          </p:cNvGraphicFramePr>
          <p:nvPr>
            <p:extLst>
              <p:ext uri="{D42A27DB-BD31-4B8C-83A1-F6EECF244321}">
                <p14:modId xmlns:p14="http://schemas.microsoft.com/office/powerpoint/2010/main" val="737050253"/>
              </p:ext>
            </p:extLst>
          </p:nvPr>
        </p:nvGraphicFramePr>
        <p:xfrm>
          <a:off x="3850779" y="2924944"/>
          <a:ext cx="5064224" cy="2063822"/>
        </p:xfrm>
        <a:graphic>
          <a:graphicData uri="http://schemas.openxmlformats.org/drawingml/2006/table">
            <a:tbl>
              <a:tblPr firstRow="1" bandRow="1">
                <a:tableStyleId>{616DA210-FB5B-4158-B5E0-FEB733F419BA}</a:tableStyleId>
              </a:tblPr>
              <a:tblGrid>
                <a:gridCol w="1671324">
                  <a:extLst>
                    <a:ext uri="{9D8B030D-6E8A-4147-A177-3AD203B41FA5}">
                      <a16:colId xmlns:a16="http://schemas.microsoft.com/office/drawing/2014/main" xmlns="" val="20000"/>
                    </a:ext>
                  </a:extLst>
                </a:gridCol>
                <a:gridCol w="3392900">
                  <a:extLst>
                    <a:ext uri="{9D8B030D-6E8A-4147-A177-3AD203B41FA5}">
                      <a16:colId xmlns:a16="http://schemas.microsoft.com/office/drawing/2014/main" xmlns="" val="20001"/>
                    </a:ext>
                  </a:extLst>
                </a:gridCol>
              </a:tblGrid>
              <a:tr h="1080120">
                <a:tc>
                  <a:txBody>
                    <a:bodyPr/>
                    <a:lstStyle/>
                    <a:p>
                      <a:r>
                        <a:rPr lang="pt-BR" sz="2000" b="1" dirty="0">
                          <a:latin typeface="Narkisim" pitchFamily="34" charset="-79"/>
                          <a:cs typeface="Narkisim" pitchFamily="34" charset="-79"/>
                        </a:rPr>
                        <a:t>FILIAÇÃO</a:t>
                      </a:r>
                    </a:p>
                  </a:txBody>
                  <a:tcPr/>
                </a:tc>
                <a:tc>
                  <a:txBody>
                    <a:bodyPr/>
                    <a:lstStyle/>
                    <a:p>
                      <a:r>
                        <a:rPr lang="pt-BR" sz="2000" b="0" dirty="0">
                          <a:latin typeface="Narkisim" pitchFamily="34" charset="-79"/>
                          <a:cs typeface="Narkisim" pitchFamily="34" charset="-79"/>
                        </a:rPr>
                        <a:t>Maria </a:t>
                      </a:r>
                      <a:r>
                        <a:rPr lang="pt-BR" sz="2000" b="0" dirty="0" err="1">
                          <a:latin typeface="Narkisim" pitchFamily="34" charset="-79"/>
                          <a:cs typeface="Narkisim" pitchFamily="34" charset="-79"/>
                        </a:rPr>
                        <a:t>Aldenir</a:t>
                      </a:r>
                      <a:r>
                        <a:rPr lang="pt-BR" sz="2000" b="0" dirty="0">
                          <a:latin typeface="Narkisim" pitchFamily="34" charset="-79"/>
                          <a:cs typeface="Narkisim" pitchFamily="34" charset="-79"/>
                        </a:rPr>
                        <a:t> da Silva Lessa e João Batista da Silva</a:t>
                      </a:r>
                      <a:r>
                        <a:rPr lang="pt-BR" sz="2000" b="0" baseline="0" dirty="0">
                          <a:latin typeface="Narkisim" pitchFamily="34" charset="-79"/>
                          <a:cs typeface="Narkisim" pitchFamily="34" charset="-79"/>
                        </a:rPr>
                        <a:t> Oliveira</a:t>
                      </a:r>
                      <a:endParaRPr lang="pt-BR" sz="2000" b="0" dirty="0">
                        <a:latin typeface="Narkisim" pitchFamily="34" charset="-79"/>
                        <a:cs typeface="Narkisim" pitchFamily="34" charset="-79"/>
                      </a:endParaRPr>
                    </a:p>
                  </a:txBody>
                  <a:tcPr/>
                </a:tc>
                <a:extLst>
                  <a:ext uri="{0D108BD9-81ED-4DB2-BD59-A6C34878D82A}">
                    <a16:rowId xmlns:a16="http://schemas.microsoft.com/office/drawing/2014/main" xmlns="" val="10000"/>
                  </a:ext>
                </a:extLst>
              </a:tr>
              <a:tr h="491851">
                <a:tc>
                  <a:txBody>
                    <a:bodyPr/>
                    <a:lstStyle/>
                    <a:p>
                      <a:r>
                        <a:rPr lang="pt-BR" sz="2000" b="1" dirty="0">
                          <a:latin typeface="Narkisim" pitchFamily="34" charset="-79"/>
                          <a:cs typeface="Narkisim" pitchFamily="34" charset="-79"/>
                        </a:rPr>
                        <a:t>RG</a:t>
                      </a:r>
                    </a:p>
                  </a:txBody>
                  <a:tcPr/>
                </a:tc>
                <a:tc>
                  <a:txBody>
                    <a:bodyPr/>
                    <a:lstStyle/>
                    <a:p>
                      <a:r>
                        <a:rPr lang="pt-BR" sz="2000" dirty="0">
                          <a:latin typeface="Narkisim" pitchFamily="34" charset="-79"/>
                          <a:cs typeface="Narkisim" pitchFamily="34" charset="-79"/>
                        </a:rPr>
                        <a:t>3.725.309 SSP-PI</a:t>
                      </a:r>
                    </a:p>
                  </a:txBody>
                  <a:tcPr/>
                </a:tc>
                <a:extLst>
                  <a:ext uri="{0D108BD9-81ED-4DB2-BD59-A6C34878D82A}">
                    <a16:rowId xmlns:a16="http://schemas.microsoft.com/office/drawing/2014/main" xmlns="" val="10001"/>
                  </a:ext>
                </a:extLst>
              </a:tr>
              <a:tr h="491851">
                <a:tc>
                  <a:txBody>
                    <a:bodyPr/>
                    <a:lstStyle/>
                    <a:p>
                      <a:r>
                        <a:rPr lang="pt-BR" sz="2000" b="1" dirty="0">
                          <a:latin typeface="Narkisim" pitchFamily="34" charset="-79"/>
                          <a:cs typeface="Narkisim" pitchFamily="34" charset="-79"/>
                        </a:rPr>
                        <a:t>CPF</a:t>
                      </a:r>
                    </a:p>
                  </a:txBody>
                  <a:tcPr/>
                </a:tc>
                <a:tc>
                  <a:txBody>
                    <a:bodyPr/>
                    <a:lstStyle/>
                    <a:p>
                      <a:r>
                        <a:rPr lang="pt-BR" sz="2000" dirty="0">
                          <a:latin typeface="Narkisim" pitchFamily="34" charset="-79"/>
                          <a:cs typeface="Narkisim" pitchFamily="34" charset="-79"/>
                        </a:rPr>
                        <a:t>067.043.773-52</a:t>
                      </a:r>
                    </a:p>
                  </a:txBody>
                  <a:tcPr/>
                </a:tc>
                <a:extLst>
                  <a:ext uri="{0D108BD9-81ED-4DB2-BD59-A6C34878D82A}">
                    <a16:rowId xmlns:a16="http://schemas.microsoft.com/office/drawing/2014/main" xmlns="" val="10002"/>
                  </a:ext>
                </a:extLst>
              </a:tr>
            </a:tbl>
          </a:graphicData>
        </a:graphic>
      </p:graphicFrame>
      <p:sp>
        <p:nvSpPr>
          <p:cNvPr id="6" name="Caixa de Texto 2"/>
          <p:cNvSpPr txBox="1">
            <a:spLocks noChangeArrowheads="1"/>
          </p:cNvSpPr>
          <p:nvPr/>
        </p:nvSpPr>
        <p:spPr bwMode="auto">
          <a:xfrm>
            <a:off x="4716016" y="5805264"/>
            <a:ext cx="4248472" cy="707886"/>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INFORMAÇÕES – Denúncia Anônima:</a:t>
            </a:r>
          </a:p>
          <a:p>
            <a:pPr algn="ctr">
              <a:spcAft>
                <a:spcPts val="0"/>
              </a:spcAft>
            </a:pPr>
            <a:r>
              <a:rPr lang="pt-BR" sz="2000" dirty="0">
                <a:solidFill>
                  <a:srgbClr val="C00000"/>
                </a:solidFill>
                <a:latin typeface="Narkisim" pitchFamily="34" charset="-79"/>
                <a:ea typeface="Times New Roman"/>
                <a:cs typeface="Narkisim" pitchFamily="34" charset="-79"/>
              </a:rPr>
              <a:t>GRECO – (86) 3216-5263/3216-5260</a:t>
            </a:r>
            <a:endParaRPr lang="pt-BR" sz="2000" dirty="0">
              <a:solidFill>
                <a:srgbClr val="C00000"/>
              </a:solidFill>
              <a:effectLst/>
              <a:latin typeface="Narkisim" pitchFamily="34" charset="-79"/>
              <a:ea typeface="Times New Roman"/>
              <a:cs typeface="Narkisim" pitchFamily="34" charset="-79"/>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408" y="5805264"/>
            <a:ext cx="1043608" cy="693021"/>
          </a:xfrm>
          <a:prstGeom prst="rect">
            <a:avLst/>
          </a:prstGeom>
        </p:spPr>
      </p:pic>
    </p:spTree>
    <p:extLst>
      <p:ext uri="{BB962C8B-B14F-4D97-AF65-F5344CB8AC3E}">
        <p14:creationId xmlns:p14="http://schemas.microsoft.com/office/powerpoint/2010/main" val="17738759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ítulo 1"/>
          <p:cNvSpPr>
            <a:spLocks noGrp="1"/>
          </p:cNvSpPr>
          <p:nvPr>
            <p:ph type="title"/>
          </p:nvPr>
        </p:nvSpPr>
        <p:spPr>
          <a:xfrm>
            <a:off x="323528" y="188640"/>
            <a:ext cx="8568952"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Visão Geral da Organização Criminosa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36" y="1052736"/>
            <a:ext cx="8504136" cy="555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9060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a:picLocks noChangeAspect="1"/>
          </p:cNvPicPr>
          <p:nvPr/>
        </p:nvPicPr>
        <p:blipFill rotWithShape="1">
          <a:blip r:embed="rId2">
            <a:extLst>
              <a:ext uri="{28A0092B-C50C-407E-A947-70E740481C1C}">
                <a14:useLocalDpi xmlns:a14="http://schemas.microsoft.com/office/drawing/2010/main" val="0"/>
              </a:ext>
            </a:extLst>
          </a:blip>
          <a:srcRect l="11644" t="-1" r="38698" b="53536"/>
          <a:stretch/>
        </p:blipFill>
        <p:spPr>
          <a:xfrm>
            <a:off x="827584" y="1412776"/>
            <a:ext cx="2766070" cy="4601143"/>
          </a:xfrm>
          <a:prstGeom prst="rect">
            <a:avLst/>
          </a:prstGeom>
          <a:ln w="31750">
            <a:solidFill>
              <a:schemeClr val="tx1"/>
            </a:solidFill>
            <a:prstDash val="dash"/>
          </a:ln>
        </p:spPr>
      </p:pic>
      <p:sp>
        <p:nvSpPr>
          <p:cNvPr id="12" name="CaixaDeTexto 11"/>
          <p:cNvSpPr txBox="1"/>
          <p:nvPr/>
        </p:nvSpPr>
        <p:spPr>
          <a:xfrm>
            <a:off x="3851920" y="1439664"/>
            <a:ext cx="4752528" cy="89255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sz="2600" b="1" dirty="0">
                <a:latin typeface="Narkisim" pitchFamily="34" charset="-79"/>
                <a:cs typeface="Narkisim" pitchFamily="34" charset="-79"/>
              </a:rPr>
              <a:t>FRANCISCO HUDSON ARAÚJO SOUSA, vulgo “Pai Véi”</a:t>
            </a:r>
          </a:p>
        </p:txBody>
      </p:sp>
      <p:sp>
        <p:nvSpPr>
          <p:cNvPr id="19" name="Título 1"/>
          <p:cNvSpPr>
            <a:spLocks noGrp="1"/>
          </p:cNvSpPr>
          <p:nvPr>
            <p:ph type="title"/>
          </p:nvPr>
        </p:nvSpPr>
        <p:spPr>
          <a:xfrm>
            <a:off x="457200" y="274638"/>
            <a:ext cx="8147248" cy="706090"/>
          </a:xfrm>
          <a:solidFill>
            <a:srgbClr val="C00000">
              <a:alpha val="25000"/>
            </a:srgbClr>
          </a:solidFill>
          <a:ln w="38100">
            <a:solidFill>
              <a:srgbClr val="C00000"/>
            </a:solidFill>
            <a:prstDash val="dash"/>
          </a:ln>
        </p:spPr>
        <p:txBody>
          <a:bodyPr>
            <a:normAutofit/>
          </a:bodyPr>
          <a:lstStyle/>
          <a:p>
            <a:r>
              <a:rPr lang="pt-BR" sz="2800" b="1" dirty="0">
                <a:solidFill>
                  <a:srgbClr val="C00000"/>
                </a:solidFill>
                <a:effectLst>
                  <a:outerShdw blurRad="38100" dist="38100" dir="2700000" algn="tl">
                    <a:srgbClr val="000000">
                      <a:alpha val="43137"/>
                    </a:srgbClr>
                  </a:outerShdw>
                </a:effectLst>
                <a:latin typeface="Narkisim" pitchFamily="34" charset="-79"/>
                <a:cs typeface="Narkisim" pitchFamily="34" charset="-79"/>
              </a:rPr>
              <a:t>FORAGIDOS</a:t>
            </a:r>
          </a:p>
        </p:txBody>
      </p:sp>
      <p:graphicFrame>
        <p:nvGraphicFramePr>
          <p:cNvPr id="5" name="Tabela 4"/>
          <p:cNvGraphicFramePr>
            <a:graphicFrameLocks noGrp="1"/>
          </p:cNvGraphicFramePr>
          <p:nvPr>
            <p:extLst>
              <p:ext uri="{D42A27DB-BD31-4B8C-83A1-F6EECF244321}">
                <p14:modId xmlns:p14="http://schemas.microsoft.com/office/powerpoint/2010/main" val="2459678810"/>
              </p:ext>
            </p:extLst>
          </p:nvPr>
        </p:nvGraphicFramePr>
        <p:xfrm>
          <a:off x="3850779" y="2924944"/>
          <a:ext cx="5064224" cy="2063822"/>
        </p:xfrm>
        <a:graphic>
          <a:graphicData uri="http://schemas.openxmlformats.org/drawingml/2006/table">
            <a:tbl>
              <a:tblPr firstRow="1" bandRow="1">
                <a:tableStyleId>{616DA210-FB5B-4158-B5E0-FEB733F419BA}</a:tableStyleId>
              </a:tblPr>
              <a:tblGrid>
                <a:gridCol w="1671324">
                  <a:extLst>
                    <a:ext uri="{9D8B030D-6E8A-4147-A177-3AD203B41FA5}">
                      <a16:colId xmlns:a16="http://schemas.microsoft.com/office/drawing/2014/main" xmlns="" val="20000"/>
                    </a:ext>
                  </a:extLst>
                </a:gridCol>
                <a:gridCol w="3392900">
                  <a:extLst>
                    <a:ext uri="{9D8B030D-6E8A-4147-A177-3AD203B41FA5}">
                      <a16:colId xmlns:a16="http://schemas.microsoft.com/office/drawing/2014/main" xmlns="" val="20001"/>
                    </a:ext>
                  </a:extLst>
                </a:gridCol>
              </a:tblGrid>
              <a:tr h="1080120">
                <a:tc>
                  <a:txBody>
                    <a:bodyPr/>
                    <a:lstStyle/>
                    <a:p>
                      <a:r>
                        <a:rPr lang="pt-BR" sz="2000" b="1" dirty="0">
                          <a:latin typeface="Narkisim" pitchFamily="34" charset="-79"/>
                          <a:cs typeface="Narkisim" pitchFamily="34" charset="-79"/>
                        </a:rPr>
                        <a:t>FILIAÇÃO</a:t>
                      </a:r>
                    </a:p>
                  </a:txBody>
                  <a:tcPr/>
                </a:tc>
                <a:tc>
                  <a:txBody>
                    <a:bodyPr/>
                    <a:lstStyle/>
                    <a:p>
                      <a:r>
                        <a:rPr lang="pt-BR" sz="2000" b="0" dirty="0">
                          <a:latin typeface="Narkisim" pitchFamily="34" charset="-79"/>
                          <a:cs typeface="Narkisim" pitchFamily="34" charset="-79"/>
                        </a:rPr>
                        <a:t>Maria de Jesus</a:t>
                      </a:r>
                      <a:r>
                        <a:rPr lang="pt-BR" sz="2000" b="0" baseline="0" dirty="0">
                          <a:latin typeface="Narkisim" pitchFamily="34" charset="-79"/>
                          <a:cs typeface="Narkisim" pitchFamily="34" charset="-79"/>
                        </a:rPr>
                        <a:t> Sousa Soares e Antônio Araújo Soares</a:t>
                      </a:r>
                      <a:endParaRPr lang="pt-BR" sz="2000" b="0" dirty="0">
                        <a:latin typeface="Narkisim" pitchFamily="34" charset="-79"/>
                        <a:cs typeface="Narkisim" pitchFamily="34" charset="-79"/>
                      </a:endParaRPr>
                    </a:p>
                  </a:txBody>
                  <a:tcPr/>
                </a:tc>
                <a:extLst>
                  <a:ext uri="{0D108BD9-81ED-4DB2-BD59-A6C34878D82A}">
                    <a16:rowId xmlns:a16="http://schemas.microsoft.com/office/drawing/2014/main" xmlns="" val="10000"/>
                  </a:ext>
                </a:extLst>
              </a:tr>
              <a:tr h="491851">
                <a:tc>
                  <a:txBody>
                    <a:bodyPr/>
                    <a:lstStyle/>
                    <a:p>
                      <a:r>
                        <a:rPr lang="pt-BR" sz="2000" b="1" dirty="0">
                          <a:latin typeface="Narkisim" pitchFamily="34" charset="-79"/>
                          <a:cs typeface="Narkisim" pitchFamily="34" charset="-79"/>
                        </a:rPr>
                        <a:t>RG</a:t>
                      </a:r>
                    </a:p>
                  </a:txBody>
                  <a:tcPr/>
                </a:tc>
                <a:tc>
                  <a:txBody>
                    <a:bodyPr/>
                    <a:lstStyle/>
                    <a:p>
                      <a:r>
                        <a:rPr lang="pt-BR" sz="2000" dirty="0">
                          <a:latin typeface="Narkisim" pitchFamily="34" charset="-79"/>
                          <a:cs typeface="Narkisim" pitchFamily="34" charset="-79"/>
                        </a:rPr>
                        <a:t>5.009.181 SSP-PI</a:t>
                      </a:r>
                    </a:p>
                  </a:txBody>
                  <a:tcPr/>
                </a:tc>
                <a:extLst>
                  <a:ext uri="{0D108BD9-81ED-4DB2-BD59-A6C34878D82A}">
                    <a16:rowId xmlns:a16="http://schemas.microsoft.com/office/drawing/2014/main" xmlns="" val="10001"/>
                  </a:ext>
                </a:extLst>
              </a:tr>
              <a:tr h="491851">
                <a:tc>
                  <a:txBody>
                    <a:bodyPr/>
                    <a:lstStyle/>
                    <a:p>
                      <a:r>
                        <a:rPr lang="pt-BR" sz="2000" b="1" dirty="0">
                          <a:latin typeface="Narkisim" pitchFamily="34" charset="-79"/>
                          <a:cs typeface="Narkisim" pitchFamily="34" charset="-79"/>
                        </a:rPr>
                        <a:t>CPF</a:t>
                      </a:r>
                    </a:p>
                  </a:txBody>
                  <a:tcPr/>
                </a:tc>
                <a:tc>
                  <a:txBody>
                    <a:bodyPr/>
                    <a:lstStyle/>
                    <a:p>
                      <a:r>
                        <a:rPr lang="pt-BR" sz="2000" dirty="0">
                          <a:latin typeface="Narkisim" pitchFamily="34" charset="-79"/>
                          <a:cs typeface="Narkisim" pitchFamily="34" charset="-79"/>
                        </a:rPr>
                        <a:t>041.178.563-08</a:t>
                      </a:r>
                    </a:p>
                  </a:txBody>
                  <a:tcPr/>
                </a:tc>
                <a:extLst>
                  <a:ext uri="{0D108BD9-81ED-4DB2-BD59-A6C34878D82A}">
                    <a16:rowId xmlns:a16="http://schemas.microsoft.com/office/drawing/2014/main" xmlns="" val="10002"/>
                  </a:ext>
                </a:extLst>
              </a:tr>
            </a:tbl>
          </a:graphicData>
        </a:graphic>
      </p:graphicFrame>
      <p:sp>
        <p:nvSpPr>
          <p:cNvPr id="6" name="Caixa de Texto 2"/>
          <p:cNvSpPr txBox="1">
            <a:spLocks noChangeArrowheads="1"/>
          </p:cNvSpPr>
          <p:nvPr/>
        </p:nvSpPr>
        <p:spPr bwMode="auto">
          <a:xfrm>
            <a:off x="4716016" y="5805264"/>
            <a:ext cx="4248472" cy="707886"/>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INFORMAÇÕES – Denúncia Anônima:</a:t>
            </a:r>
          </a:p>
          <a:p>
            <a:pPr algn="ctr">
              <a:spcAft>
                <a:spcPts val="0"/>
              </a:spcAft>
            </a:pPr>
            <a:r>
              <a:rPr lang="pt-BR" sz="2000" dirty="0">
                <a:solidFill>
                  <a:srgbClr val="C00000"/>
                </a:solidFill>
                <a:latin typeface="Narkisim" pitchFamily="34" charset="-79"/>
                <a:ea typeface="Times New Roman"/>
                <a:cs typeface="Narkisim" pitchFamily="34" charset="-79"/>
              </a:rPr>
              <a:t>GRECO – (86) 3216-5263/3216-5260</a:t>
            </a:r>
            <a:endParaRPr lang="pt-BR" sz="2000" dirty="0">
              <a:solidFill>
                <a:srgbClr val="C00000"/>
              </a:solidFill>
              <a:effectLst/>
              <a:latin typeface="Narkisim" pitchFamily="34" charset="-79"/>
              <a:ea typeface="Times New Roman"/>
              <a:cs typeface="Narkisim" pitchFamily="34" charset="-79"/>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408" y="5805264"/>
            <a:ext cx="1043608" cy="693021"/>
          </a:xfrm>
          <a:prstGeom prst="rect">
            <a:avLst/>
          </a:prstGeom>
        </p:spPr>
      </p:pic>
    </p:spTree>
    <p:extLst>
      <p:ext uri="{BB962C8B-B14F-4D97-AF65-F5344CB8AC3E}">
        <p14:creationId xmlns:p14="http://schemas.microsoft.com/office/powerpoint/2010/main" val="14792447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a:picLocks noChangeAspect="1"/>
          </p:cNvPicPr>
          <p:nvPr/>
        </p:nvPicPr>
        <p:blipFill rotWithShape="1">
          <a:blip r:embed="rId2" cstate="print">
            <a:extLst>
              <a:ext uri="{28A0092B-C50C-407E-A947-70E740481C1C}">
                <a14:useLocalDpi xmlns:a14="http://schemas.microsoft.com/office/drawing/2010/main" val="0"/>
              </a:ext>
            </a:extLst>
          </a:blip>
          <a:srcRect l="4270" t="50000" r="62562" b="28233"/>
          <a:stretch/>
        </p:blipFill>
        <p:spPr>
          <a:xfrm>
            <a:off x="395535" y="1439664"/>
            <a:ext cx="3243622" cy="3789536"/>
          </a:xfrm>
          <a:prstGeom prst="rect">
            <a:avLst/>
          </a:prstGeom>
          <a:ln w="31750">
            <a:solidFill>
              <a:schemeClr val="tx1"/>
            </a:solidFill>
            <a:prstDash val="dash"/>
          </a:ln>
        </p:spPr>
      </p:pic>
      <p:sp>
        <p:nvSpPr>
          <p:cNvPr id="12" name="CaixaDeTexto 11"/>
          <p:cNvSpPr txBox="1"/>
          <p:nvPr/>
        </p:nvSpPr>
        <p:spPr>
          <a:xfrm>
            <a:off x="3851920" y="1439664"/>
            <a:ext cx="4752528" cy="89255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sz="2600" b="1" dirty="0">
                <a:latin typeface="Narkisim" pitchFamily="34" charset="-79"/>
                <a:cs typeface="Narkisim" pitchFamily="34" charset="-79"/>
              </a:rPr>
              <a:t>JOÃO GOMES RODRIGUES BARROS, vulgo “João Gordim”</a:t>
            </a:r>
          </a:p>
        </p:txBody>
      </p:sp>
      <p:sp>
        <p:nvSpPr>
          <p:cNvPr id="19" name="Título 1"/>
          <p:cNvSpPr>
            <a:spLocks noGrp="1"/>
          </p:cNvSpPr>
          <p:nvPr>
            <p:ph type="title"/>
          </p:nvPr>
        </p:nvSpPr>
        <p:spPr>
          <a:xfrm>
            <a:off x="457200" y="274638"/>
            <a:ext cx="8147248" cy="706090"/>
          </a:xfrm>
          <a:solidFill>
            <a:srgbClr val="C00000">
              <a:alpha val="25000"/>
            </a:srgbClr>
          </a:solidFill>
          <a:ln w="38100">
            <a:solidFill>
              <a:srgbClr val="C00000"/>
            </a:solidFill>
            <a:prstDash val="dash"/>
          </a:ln>
        </p:spPr>
        <p:txBody>
          <a:bodyPr>
            <a:normAutofit/>
          </a:bodyPr>
          <a:lstStyle/>
          <a:p>
            <a:r>
              <a:rPr lang="pt-BR" sz="2800" b="1" dirty="0">
                <a:solidFill>
                  <a:srgbClr val="C00000"/>
                </a:solidFill>
                <a:effectLst>
                  <a:outerShdw blurRad="38100" dist="38100" dir="2700000" algn="tl">
                    <a:srgbClr val="000000">
                      <a:alpha val="43137"/>
                    </a:srgbClr>
                  </a:outerShdw>
                </a:effectLst>
                <a:latin typeface="Narkisim" pitchFamily="34" charset="-79"/>
                <a:cs typeface="Narkisim" pitchFamily="34" charset="-79"/>
              </a:rPr>
              <a:t>FORAGIDOS</a:t>
            </a:r>
          </a:p>
        </p:txBody>
      </p:sp>
      <p:graphicFrame>
        <p:nvGraphicFramePr>
          <p:cNvPr id="5" name="Tabela 4"/>
          <p:cNvGraphicFramePr>
            <a:graphicFrameLocks noGrp="1"/>
          </p:cNvGraphicFramePr>
          <p:nvPr>
            <p:extLst>
              <p:ext uri="{D42A27DB-BD31-4B8C-83A1-F6EECF244321}">
                <p14:modId xmlns:p14="http://schemas.microsoft.com/office/powerpoint/2010/main" val="1855443490"/>
              </p:ext>
            </p:extLst>
          </p:nvPr>
        </p:nvGraphicFramePr>
        <p:xfrm>
          <a:off x="3850779" y="2924944"/>
          <a:ext cx="5064224" cy="2063822"/>
        </p:xfrm>
        <a:graphic>
          <a:graphicData uri="http://schemas.openxmlformats.org/drawingml/2006/table">
            <a:tbl>
              <a:tblPr firstRow="1" bandRow="1">
                <a:tableStyleId>{616DA210-FB5B-4158-B5E0-FEB733F419BA}</a:tableStyleId>
              </a:tblPr>
              <a:tblGrid>
                <a:gridCol w="1671324">
                  <a:extLst>
                    <a:ext uri="{9D8B030D-6E8A-4147-A177-3AD203B41FA5}">
                      <a16:colId xmlns:a16="http://schemas.microsoft.com/office/drawing/2014/main" xmlns="" val="20000"/>
                    </a:ext>
                  </a:extLst>
                </a:gridCol>
                <a:gridCol w="3392900">
                  <a:extLst>
                    <a:ext uri="{9D8B030D-6E8A-4147-A177-3AD203B41FA5}">
                      <a16:colId xmlns:a16="http://schemas.microsoft.com/office/drawing/2014/main" xmlns="" val="20001"/>
                    </a:ext>
                  </a:extLst>
                </a:gridCol>
              </a:tblGrid>
              <a:tr h="1080120">
                <a:tc>
                  <a:txBody>
                    <a:bodyPr/>
                    <a:lstStyle/>
                    <a:p>
                      <a:r>
                        <a:rPr lang="pt-BR" sz="2000" b="1" dirty="0">
                          <a:latin typeface="Narkisim" pitchFamily="34" charset="-79"/>
                          <a:cs typeface="Narkisim" pitchFamily="34" charset="-79"/>
                        </a:rPr>
                        <a:t>FILIAÇÃO</a:t>
                      </a:r>
                    </a:p>
                  </a:txBody>
                  <a:tcPr/>
                </a:tc>
                <a:tc>
                  <a:txBody>
                    <a:bodyPr/>
                    <a:lstStyle/>
                    <a:p>
                      <a:r>
                        <a:rPr lang="pt-BR" sz="2000" b="0" dirty="0" err="1">
                          <a:latin typeface="Narkisim" pitchFamily="34" charset="-79"/>
                          <a:cs typeface="Narkisim" pitchFamily="34" charset="-79"/>
                        </a:rPr>
                        <a:t>Ildelene</a:t>
                      </a:r>
                      <a:r>
                        <a:rPr lang="pt-BR" sz="2000" b="0" dirty="0">
                          <a:latin typeface="Narkisim" pitchFamily="34" charset="-79"/>
                          <a:cs typeface="Narkisim" pitchFamily="34" charset="-79"/>
                        </a:rPr>
                        <a:t> Gomes Rodrigues e Ilmar Monteiro</a:t>
                      </a:r>
                      <a:r>
                        <a:rPr lang="pt-BR" sz="2000" b="0" baseline="0" dirty="0">
                          <a:latin typeface="Narkisim" pitchFamily="34" charset="-79"/>
                          <a:cs typeface="Narkisim" pitchFamily="34" charset="-79"/>
                        </a:rPr>
                        <a:t> de Barros</a:t>
                      </a:r>
                      <a:endParaRPr lang="pt-BR" sz="2000" b="0" dirty="0">
                        <a:latin typeface="Narkisim" pitchFamily="34" charset="-79"/>
                        <a:cs typeface="Narkisim" pitchFamily="34" charset="-79"/>
                      </a:endParaRPr>
                    </a:p>
                  </a:txBody>
                  <a:tcPr/>
                </a:tc>
                <a:extLst>
                  <a:ext uri="{0D108BD9-81ED-4DB2-BD59-A6C34878D82A}">
                    <a16:rowId xmlns:a16="http://schemas.microsoft.com/office/drawing/2014/main" xmlns="" val="10000"/>
                  </a:ext>
                </a:extLst>
              </a:tr>
              <a:tr h="491851">
                <a:tc>
                  <a:txBody>
                    <a:bodyPr/>
                    <a:lstStyle/>
                    <a:p>
                      <a:r>
                        <a:rPr lang="pt-BR" sz="2000" b="1" dirty="0">
                          <a:latin typeface="Narkisim" pitchFamily="34" charset="-79"/>
                          <a:cs typeface="Narkisim" pitchFamily="34" charset="-79"/>
                        </a:rPr>
                        <a:t>RG</a:t>
                      </a:r>
                    </a:p>
                  </a:txBody>
                  <a:tcPr/>
                </a:tc>
                <a:tc>
                  <a:txBody>
                    <a:bodyPr/>
                    <a:lstStyle/>
                    <a:p>
                      <a:r>
                        <a:rPr lang="pt-BR" sz="2000" dirty="0">
                          <a:latin typeface="Narkisim" pitchFamily="34" charset="-79"/>
                          <a:cs typeface="Narkisim" pitchFamily="34" charset="-79"/>
                        </a:rPr>
                        <a:t>3.364.701 SSP-PI</a:t>
                      </a:r>
                    </a:p>
                  </a:txBody>
                  <a:tcPr/>
                </a:tc>
                <a:extLst>
                  <a:ext uri="{0D108BD9-81ED-4DB2-BD59-A6C34878D82A}">
                    <a16:rowId xmlns:a16="http://schemas.microsoft.com/office/drawing/2014/main" xmlns="" val="10001"/>
                  </a:ext>
                </a:extLst>
              </a:tr>
              <a:tr h="491851">
                <a:tc>
                  <a:txBody>
                    <a:bodyPr/>
                    <a:lstStyle/>
                    <a:p>
                      <a:r>
                        <a:rPr lang="pt-BR" sz="2000" b="1" dirty="0">
                          <a:latin typeface="Narkisim" pitchFamily="34" charset="-79"/>
                          <a:cs typeface="Narkisim" pitchFamily="34" charset="-79"/>
                        </a:rPr>
                        <a:t>CPF</a:t>
                      </a:r>
                    </a:p>
                  </a:txBody>
                  <a:tcPr/>
                </a:tc>
                <a:tc>
                  <a:txBody>
                    <a:bodyPr/>
                    <a:lstStyle/>
                    <a:p>
                      <a:r>
                        <a:rPr lang="pt-BR" sz="2000" dirty="0">
                          <a:latin typeface="Narkisim" pitchFamily="34" charset="-79"/>
                          <a:cs typeface="Narkisim" pitchFamily="34" charset="-79"/>
                        </a:rPr>
                        <a:t>063.320.713-62</a:t>
                      </a:r>
                    </a:p>
                  </a:txBody>
                  <a:tcPr/>
                </a:tc>
                <a:extLst>
                  <a:ext uri="{0D108BD9-81ED-4DB2-BD59-A6C34878D82A}">
                    <a16:rowId xmlns:a16="http://schemas.microsoft.com/office/drawing/2014/main" xmlns="" val="10002"/>
                  </a:ext>
                </a:extLst>
              </a:tr>
            </a:tbl>
          </a:graphicData>
        </a:graphic>
      </p:graphicFrame>
      <p:sp>
        <p:nvSpPr>
          <p:cNvPr id="6" name="Caixa de Texto 2"/>
          <p:cNvSpPr txBox="1">
            <a:spLocks noChangeArrowheads="1"/>
          </p:cNvSpPr>
          <p:nvPr/>
        </p:nvSpPr>
        <p:spPr bwMode="auto">
          <a:xfrm>
            <a:off x="4716016" y="5805264"/>
            <a:ext cx="4248472" cy="707886"/>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INFORMAÇÕES – Denúncia Anônima:</a:t>
            </a:r>
          </a:p>
          <a:p>
            <a:pPr algn="ctr">
              <a:spcAft>
                <a:spcPts val="0"/>
              </a:spcAft>
            </a:pPr>
            <a:r>
              <a:rPr lang="pt-BR" sz="2000" dirty="0">
                <a:solidFill>
                  <a:srgbClr val="C00000"/>
                </a:solidFill>
                <a:latin typeface="Narkisim" pitchFamily="34" charset="-79"/>
                <a:ea typeface="Times New Roman"/>
                <a:cs typeface="Narkisim" pitchFamily="34" charset="-79"/>
              </a:rPr>
              <a:t>GRECO – (86) 3216-5263/3216-5260</a:t>
            </a:r>
            <a:endParaRPr lang="pt-BR" sz="2000" dirty="0">
              <a:solidFill>
                <a:srgbClr val="C00000"/>
              </a:solidFill>
              <a:effectLst/>
              <a:latin typeface="Narkisim" pitchFamily="34" charset="-79"/>
              <a:ea typeface="Times New Roman"/>
              <a:cs typeface="Narkisim" pitchFamily="34" charset="-79"/>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408" y="5805264"/>
            <a:ext cx="1043608" cy="693021"/>
          </a:xfrm>
          <a:prstGeom prst="rect">
            <a:avLst/>
          </a:prstGeom>
        </p:spPr>
      </p:pic>
    </p:spTree>
    <p:extLst>
      <p:ext uri="{BB962C8B-B14F-4D97-AF65-F5344CB8AC3E}">
        <p14:creationId xmlns:p14="http://schemas.microsoft.com/office/powerpoint/2010/main" val="33186212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a:picLocks noChangeAspect="1"/>
          </p:cNvPicPr>
          <p:nvPr/>
        </p:nvPicPr>
        <p:blipFill rotWithShape="1">
          <a:blip r:embed="rId2">
            <a:extLst>
              <a:ext uri="{28A0092B-C50C-407E-A947-70E740481C1C}">
                <a14:useLocalDpi xmlns:a14="http://schemas.microsoft.com/office/drawing/2010/main" val="0"/>
              </a:ext>
            </a:extLst>
          </a:blip>
          <a:srcRect l="24365" t="11511" r="33348" b="21537"/>
          <a:stretch/>
        </p:blipFill>
        <p:spPr>
          <a:xfrm>
            <a:off x="514350" y="1439664"/>
            <a:ext cx="2984615" cy="4725640"/>
          </a:xfrm>
          <a:prstGeom prst="rect">
            <a:avLst/>
          </a:prstGeom>
          <a:ln w="31750">
            <a:solidFill>
              <a:schemeClr val="tx1"/>
            </a:solidFill>
            <a:prstDash val="dash"/>
          </a:ln>
        </p:spPr>
      </p:pic>
      <p:sp>
        <p:nvSpPr>
          <p:cNvPr id="12" name="CaixaDeTexto 11"/>
          <p:cNvSpPr txBox="1"/>
          <p:nvPr/>
        </p:nvSpPr>
        <p:spPr>
          <a:xfrm>
            <a:off x="3995936" y="2996952"/>
            <a:ext cx="4752528" cy="492443"/>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sz="2600" b="1" dirty="0">
                <a:latin typeface="Narkisim" pitchFamily="34" charset="-79"/>
                <a:cs typeface="Narkisim" pitchFamily="34" charset="-79"/>
              </a:rPr>
              <a:t>LUQUINHAS</a:t>
            </a:r>
          </a:p>
        </p:txBody>
      </p:sp>
      <p:sp>
        <p:nvSpPr>
          <p:cNvPr id="19" name="Título 1"/>
          <p:cNvSpPr>
            <a:spLocks noGrp="1"/>
          </p:cNvSpPr>
          <p:nvPr>
            <p:ph type="title"/>
          </p:nvPr>
        </p:nvSpPr>
        <p:spPr>
          <a:xfrm>
            <a:off x="457200" y="274638"/>
            <a:ext cx="8147248" cy="706090"/>
          </a:xfrm>
          <a:solidFill>
            <a:srgbClr val="C00000">
              <a:alpha val="25000"/>
            </a:srgbClr>
          </a:solidFill>
          <a:ln w="38100">
            <a:solidFill>
              <a:srgbClr val="C00000"/>
            </a:solidFill>
            <a:prstDash val="dash"/>
          </a:ln>
        </p:spPr>
        <p:txBody>
          <a:bodyPr>
            <a:normAutofit/>
          </a:bodyPr>
          <a:lstStyle/>
          <a:p>
            <a:r>
              <a:rPr lang="pt-BR" sz="2800" b="1" dirty="0">
                <a:solidFill>
                  <a:srgbClr val="C00000"/>
                </a:solidFill>
                <a:effectLst>
                  <a:outerShdw blurRad="38100" dist="38100" dir="2700000" algn="tl">
                    <a:srgbClr val="000000">
                      <a:alpha val="43137"/>
                    </a:srgbClr>
                  </a:outerShdw>
                </a:effectLst>
                <a:latin typeface="Narkisim" pitchFamily="34" charset="-79"/>
                <a:cs typeface="Narkisim" pitchFamily="34" charset="-79"/>
              </a:rPr>
              <a:t>FORAGIDOS</a:t>
            </a:r>
          </a:p>
        </p:txBody>
      </p:sp>
      <p:sp>
        <p:nvSpPr>
          <p:cNvPr id="6" name="Caixa de Texto 2"/>
          <p:cNvSpPr txBox="1">
            <a:spLocks noChangeArrowheads="1"/>
          </p:cNvSpPr>
          <p:nvPr/>
        </p:nvSpPr>
        <p:spPr bwMode="auto">
          <a:xfrm>
            <a:off x="4716016" y="5805264"/>
            <a:ext cx="4248472" cy="707886"/>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INFORMAÇÕES – Denúncia Anônima:</a:t>
            </a:r>
          </a:p>
          <a:p>
            <a:pPr algn="ctr">
              <a:spcAft>
                <a:spcPts val="0"/>
              </a:spcAft>
            </a:pPr>
            <a:r>
              <a:rPr lang="pt-BR" sz="2000" dirty="0">
                <a:solidFill>
                  <a:srgbClr val="C00000"/>
                </a:solidFill>
                <a:latin typeface="Narkisim" pitchFamily="34" charset="-79"/>
                <a:ea typeface="Times New Roman"/>
                <a:cs typeface="Narkisim" pitchFamily="34" charset="-79"/>
              </a:rPr>
              <a:t>GRECO – (86) 3216-5263/3216-5260</a:t>
            </a:r>
            <a:endParaRPr lang="pt-BR" sz="2000" dirty="0">
              <a:solidFill>
                <a:srgbClr val="C00000"/>
              </a:solidFill>
              <a:effectLst/>
              <a:latin typeface="Narkisim" pitchFamily="34" charset="-79"/>
              <a:ea typeface="Times New Roman"/>
              <a:cs typeface="Narkisim" pitchFamily="34" charset="-79"/>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408" y="5805264"/>
            <a:ext cx="1043608" cy="693021"/>
          </a:xfrm>
          <a:prstGeom prst="rect">
            <a:avLst/>
          </a:prstGeom>
        </p:spPr>
      </p:pic>
    </p:spTree>
    <p:extLst>
      <p:ext uri="{BB962C8B-B14F-4D97-AF65-F5344CB8AC3E}">
        <p14:creationId xmlns:p14="http://schemas.microsoft.com/office/powerpoint/2010/main" val="19275447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49" y="1446911"/>
            <a:ext cx="3131749" cy="4286345"/>
          </a:xfrm>
          <a:prstGeom prst="rect">
            <a:avLst/>
          </a:prstGeom>
          <a:ln w="31750">
            <a:solidFill>
              <a:schemeClr val="tx1"/>
            </a:solidFill>
            <a:prstDash val="dash"/>
          </a:ln>
        </p:spPr>
      </p:pic>
      <p:sp>
        <p:nvSpPr>
          <p:cNvPr id="12" name="CaixaDeTexto 11"/>
          <p:cNvSpPr txBox="1"/>
          <p:nvPr/>
        </p:nvSpPr>
        <p:spPr>
          <a:xfrm>
            <a:off x="3995936" y="2996952"/>
            <a:ext cx="4752528" cy="492443"/>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sz="2600" b="1" dirty="0">
                <a:latin typeface="Narkisim" pitchFamily="34" charset="-79"/>
                <a:cs typeface="Narkisim" pitchFamily="34" charset="-79"/>
              </a:rPr>
              <a:t>RAIMUNDINHO TAXISTA</a:t>
            </a:r>
          </a:p>
        </p:txBody>
      </p:sp>
      <p:sp>
        <p:nvSpPr>
          <p:cNvPr id="19" name="Título 1"/>
          <p:cNvSpPr>
            <a:spLocks noGrp="1"/>
          </p:cNvSpPr>
          <p:nvPr>
            <p:ph type="title"/>
          </p:nvPr>
        </p:nvSpPr>
        <p:spPr>
          <a:xfrm>
            <a:off x="457200" y="274638"/>
            <a:ext cx="8147248" cy="706090"/>
          </a:xfrm>
          <a:solidFill>
            <a:srgbClr val="C00000">
              <a:alpha val="25000"/>
            </a:srgbClr>
          </a:solidFill>
          <a:ln w="38100">
            <a:solidFill>
              <a:srgbClr val="C00000"/>
            </a:solidFill>
            <a:prstDash val="dash"/>
          </a:ln>
        </p:spPr>
        <p:txBody>
          <a:bodyPr>
            <a:normAutofit/>
          </a:bodyPr>
          <a:lstStyle/>
          <a:p>
            <a:r>
              <a:rPr lang="pt-BR" sz="2800" b="1" dirty="0">
                <a:solidFill>
                  <a:srgbClr val="C00000"/>
                </a:solidFill>
                <a:effectLst>
                  <a:outerShdw blurRad="38100" dist="38100" dir="2700000" algn="tl">
                    <a:srgbClr val="000000">
                      <a:alpha val="43137"/>
                    </a:srgbClr>
                  </a:outerShdw>
                </a:effectLst>
                <a:latin typeface="Narkisim" pitchFamily="34" charset="-79"/>
                <a:cs typeface="Narkisim" pitchFamily="34" charset="-79"/>
              </a:rPr>
              <a:t>FORAGIDOS</a:t>
            </a:r>
          </a:p>
        </p:txBody>
      </p:sp>
      <p:sp>
        <p:nvSpPr>
          <p:cNvPr id="6" name="Caixa de Texto 2"/>
          <p:cNvSpPr txBox="1">
            <a:spLocks noChangeArrowheads="1"/>
          </p:cNvSpPr>
          <p:nvPr/>
        </p:nvSpPr>
        <p:spPr bwMode="auto">
          <a:xfrm>
            <a:off x="4716016" y="5805264"/>
            <a:ext cx="4248472" cy="707886"/>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INFORMAÇÕES – Denúncia Anônima:</a:t>
            </a:r>
          </a:p>
          <a:p>
            <a:pPr algn="ctr">
              <a:spcAft>
                <a:spcPts val="0"/>
              </a:spcAft>
            </a:pPr>
            <a:r>
              <a:rPr lang="pt-BR" sz="2000" dirty="0">
                <a:solidFill>
                  <a:srgbClr val="C00000"/>
                </a:solidFill>
                <a:latin typeface="Narkisim" pitchFamily="34" charset="-79"/>
                <a:ea typeface="Times New Roman"/>
                <a:cs typeface="Narkisim" pitchFamily="34" charset="-79"/>
              </a:rPr>
              <a:t>GRECO – (86) 3216-5263/3216-5260</a:t>
            </a:r>
            <a:endParaRPr lang="pt-BR" sz="2000" dirty="0">
              <a:solidFill>
                <a:srgbClr val="C00000"/>
              </a:solidFill>
              <a:effectLst/>
              <a:latin typeface="Narkisim" pitchFamily="34" charset="-79"/>
              <a:ea typeface="Times New Roman"/>
              <a:cs typeface="Narkisim" pitchFamily="34" charset="-79"/>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408" y="5805264"/>
            <a:ext cx="1043608" cy="693021"/>
          </a:xfrm>
          <a:prstGeom prst="rect">
            <a:avLst/>
          </a:prstGeom>
        </p:spPr>
      </p:pic>
    </p:spTree>
    <p:extLst>
      <p:ext uri="{BB962C8B-B14F-4D97-AF65-F5344CB8AC3E}">
        <p14:creationId xmlns:p14="http://schemas.microsoft.com/office/powerpoint/2010/main" val="27978058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ctr">
              <a:buNone/>
            </a:pPr>
            <a:r>
              <a:rPr lang="pt-BR" sz="4400" b="1" dirty="0">
                <a:latin typeface="Narkisim" pitchFamily="34" charset="-79"/>
                <a:cs typeface="Narkisim" pitchFamily="34" charset="-79"/>
              </a:rPr>
              <a:t>Objetivo:</a:t>
            </a:r>
          </a:p>
          <a:p>
            <a:endParaRPr lang="pt-BR" dirty="0">
              <a:latin typeface="Narkisim" pitchFamily="34" charset="-79"/>
              <a:cs typeface="Narkisim" pitchFamily="34" charset="-79"/>
            </a:endParaRPr>
          </a:p>
          <a:p>
            <a:pPr marL="457200" lvl="1" indent="0" algn="ctr">
              <a:buNone/>
            </a:pPr>
            <a:r>
              <a:rPr lang="pt-BR" sz="3200" dirty="0">
                <a:latin typeface="Narkisim" pitchFamily="34" charset="-79"/>
                <a:cs typeface="Narkisim" pitchFamily="34" charset="-79"/>
              </a:rPr>
              <a:t>Desarticular organização criminosa especializada em roubo/furto a instituições financeiras, com atuação em vários Estados.</a:t>
            </a:r>
          </a:p>
          <a:p>
            <a:pPr marL="457200" lvl="1" indent="0" algn="ctr">
              <a:buNone/>
            </a:pPr>
            <a:r>
              <a:rPr lang="pt-BR" dirty="0">
                <a:latin typeface="Narkisim" pitchFamily="34" charset="-79"/>
                <a:cs typeface="Narkisim" pitchFamily="34" charset="-79"/>
              </a:rPr>
              <a:t>(Assalto a instituições financeiras e carro-forte)</a:t>
            </a:r>
          </a:p>
        </p:txBody>
      </p:sp>
      <p:sp>
        <p:nvSpPr>
          <p:cNvPr id="4" name="Título 1"/>
          <p:cNvSpPr>
            <a:spLocks noGrp="1"/>
          </p:cNvSpPr>
          <p:nvPr>
            <p:ph type="title"/>
          </p:nvPr>
        </p:nvSpPr>
        <p:spPr>
          <a:solidFill>
            <a:schemeClr val="bg1">
              <a:lumMod val="75000"/>
              <a:alpha val="62000"/>
            </a:schemeClr>
          </a:solidFill>
        </p:spPr>
        <p:txBody>
          <a:bodyPr>
            <a:normAutofit fontScale="90000"/>
          </a:bodyPr>
          <a:lstStyle/>
          <a:p>
            <a:r>
              <a:rPr lang="pt-BR" b="1" dirty="0">
                <a:effectLst>
                  <a:outerShdw blurRad="38100" dist="38100" dir="2700000" algn="tl">
                    <a:srgbClr val="000000">
                      <a:alpha val="43137"/>
                    </a:srgbClr>
                  </a:outerShdw>
                </a:effectLst>
                <a:latin typeface="Narkisim" pitchFamily="34" charset="-79"/>
                <a:cs typeface="Narkisim" pitchFamily="34" charset="-79"/>
              </a:rPr>
              <a:t>CASO – Sítio em José de Freitas</a:t>
            </a:r>
            <a:endParaRPr lang="pt-BR" b="1" dirty="0">
              <a:solidFill>
                <a:srgbClr val="FFFF00"/>
              </a:solidFill>
              <a:effectLst>
                <a:outerShdw blurRad="38100" dist="38100" dir="2700000" algn="tl">
                  <a:srgbClr val="000000">
                    <a:alpha val="43137"/>
                  </a:srgbClr>
                </a:outerShdw>
              </a:effectLst>
              <a:latin typeface="Narkisim" pitchFamily="34" charset="-79"/>
              <a:cs typeface="Narkisim" pitchFamily="34" charset="-79"/>
            </a:endParaRPr>
          </a:p>
        </p:txBody>
      </p:sp>
    </p:spTree>
    <p:extLst>
      <p:ext uri="{BB962C8B-B14F-4D97-AF65-F5344CB8AC3E}">
        <p14:creationId xmlns:p14="http://schemas.microsoft.com/office/powerpoint/2010/main" val="34645215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4"/>
          <p:cNvGraphicFramePr>
            <a:graphicFrameLocks noGrp="1"/>
          </p:cNvGraphicFramePr>
          <p:nvPr>
            <p:ph idx="1"/>
            <p:extLst>
              <p:ext uri="{D42A27DB-BD31-4B8C-83A1-F6EECF244321}">
                <p14:modId xmlns:p14="http://schemas.microsoft.com/office/powerpoint/2010/main" val="1567766307"/>
              </p:ext>
            </p:extLst>
          </p:nvPr>
        </p:nvGraphicFramePr>
        <p:xfrm>
          <a:off x="467544" y="1700808"/>
          <a:ext cx="8147249" cy="3352800"/>
        </p:xfrm>
        <a:graphic>
          <a:graphicData uri="http://schemas.openxmlformats.org/drawingml/2006/table">
            <a:tbl>
              <a:tblPr firstRow="1" bandRow="1">
                <a:tableStyleId>{073A0DAA-6AF3-43AB-8588-CEC1D06C72B9}</a:tableStyleId>
              </a:tblPr>
              <a:tblGrid>
                <a:gridCol w="442392">
                  <a:extLst>
                    <a:ext uri="{9D8B030D-6E8A-4147-A177-3AD203B41FA5}">
                      <a16:colId xmlns:a16="http://schemas.microsoft.com/office/drawing/2014/main" xmlns="" val="20000"/>
                    </a:ext>
                  </a:extLst>
                </a:gridCol>
                <a:gridCol w="1213792">
                  <a:extLst>
                    <a:ext uri="{9D8B030D-6E8A-4147-A177-3AD203B41FA5}">
                      <a16:colId xmlns:a16="http://schemas.microsoft.com/office/drawing/2014/main" xmlns="" val="20001"/>
                    </a:ext>
                  </a:extLst>
                </a:gridCol>
                <a:gridCol w="2674640">
                  <a:extLst>
                    <a:ext uri="{9D8B030D-6E8A-4147-A177-3AD203B41FA5}">
                      <a16:colId xmlns:a16="http://schemas.microsoft.com/office/drawing/2014/main" xmlns="" val="20002"/>
                    </a:ext>
                  </a:extLst>
                </a:gridCol>
                <a:gridCol w="2088233">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tblGrid>
              <a:tr h="707321">
                <a:tc>
                  <a:txBody>
                    <a:bodyPr/>
                    <a:lstStyle/>
                    <a:p>
                      <a:endParaRPr lang="pt-BR" sz="2000" dirty="0">
                        <a:latin typeface="Narkisim" pitchFamily="34" charset="-79"/>
                        <a:cs typeface="Narkisim" pitchFamily="34" charset="-79"/>
                      </a:endParaRPr>
                    </a:p>
                  </a:txBody>
                  <a:tcPr/>
                </a:tc>
                <a:tc>
                  <a:txBody>
                    <a:bodyPr/>
                    <a:lstStyle/>
                    <a:p>
                      <a:pPr algn="ctr">
                        <a:spcAft>
                          <a:spcPts val="0"/>
                        </a:spcAft>
                      </a:pPr>
                      <a:endParaRPr lang="pt-BR" sz="2000" b="1" dirty="0">
                        <a:effectLst/>
                        <a:latin typeface="Narkisim" pitchFamily="34" charset="-79"/>
                        <a:ea typeface="Times New Roman"/>
                        <a:cs typeface="Narkisim" pitchFamily="34" charset="-79"/>
                      </a:endParaRPr>
                    </a:p>
                    <a:p>
                      <a:pPr algn="ctr">
                        <a:spcAft>
                          <a:spcPts val="0"/>
                        </a:spcAft>
                      </a:pPr>
                      <a:r>
                        <a:rPr lang="pt-BR" sz="2000" b="1" dirty="0">
                          <a:effectLst/>
                          <a:latin typeface="Narkisim" pitchFamily="34" charset="-79"/>
                          <a:ea typeface="Times New Roman"/>
                          <a:cs typeface="Narkisim" pitchFamily="34" charset="-79"/>
                        </a:rPr>
                        <a:t>Data</a:t>
                      </a:r>
                      <a:endParaRPr lang="pt-BR" sz="2000" dirty="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endParaRPr lang="pt-BR" sz="2000" b="1" dirty="0">
                        <a:effectLst/>
                        <a:latin typeface="Narkisim" pitchFamily="34" charset="-79"/>
                        <a:ea typeface="Times New Roman"/>
                        <a:cs typeface="Narkisim" pitchFamily="34" charset="-79"/>
                      </a:endParaRPr>
                    </a:p>
                    <a:p>
                      <a:pPr algn="ctr">
                        <a:spcAft>
                          <a:spcPts val="0"/>
                        </a:spcAft>
                      </a:pPr>
                      <a:r>
                        <a:rPr lang="pt-BR" sz="2000" b="1" dirty="0">
                          <a:effectLst/>
                          <a:latin typeface="Narkisim" pitchFamily="34" charset="-79"/>
                          <a:ea typeface="Times New Roman"/>
                          <a:cs typeface="Narkisim" pitchFamily="34" charset="-79"/>
                        </a:rPr>
                        <a:t>Local</a:t>
                      </a:r>
                      <a:endParaRPr lang="pt-BR" sz="2000" dirty="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endParaRPr lang="pt-BR" sz="2000" b="1" dirty="0">
                        <a:effectLst/>
                        <a:latin typeface="Narkisim" pitchFamily="34" charset="-79"/>
                        <a:ea typeface="Times New Roman"/>
                        <a:cs typeface="Narkisim" pitchFamily="34" charset="-79"/>
                      </a:endParaRPr>
                    </a:p>
                    <a:p>
                      <a:pPr algn="ctr">
                        <a:spcAft>
                          <a:spcPts val="0"/>
                        </a:spcAft>
                      </a:pPr>
                      <a:r>
                        <a:rPr lang="pt-BR" sz="2000" b="1" dirty="0">
                          <a:effectLst/>
                          <a:latin typeface="Narkisim" pitchFamily="34" charset="-79"/>
                          <a:ea typeface="Times New Roman"/>
                          <a:cs typeface="Narkisim" pitchFamily="34" charset="-79"/>
                        </a:rPr>
                        <a:t>Endereço</a:t>
                      </a:r>
                      <a:endParaRPr lang="pt-BR" sz="2000" dirty="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r>
                        <a:rPr lang="pt-BR" sz="2000" b="1" dirty="0">
                          <a:effectLst/>
                          <a:latin typeface="Narkisim" pitchFamily="34" charset="-79"/>
                          <a:ea typeface="Times New Roman"/>
                          <a:cs typeface="Narkisim" pitchFamily="34" charset="-79"/>
                        </a:rPr>
                        <a:t>Empresa/</a:t>
                      </a:r>
                    </a:p>
                    <a:p>
                      <a:pPr algn="ctr">
                        <a:spcAft>
                          <a:spcPts val="0"/>
                        </a:spcAft>
                      </a:pPr>
                      <a:r>
                        <a:rPr lang="pt-BR" sz="2000" b="1" dirty="0">
                          <a:effectLst/>
                          <a:latin typeface="Narkisim" pitchFamily="34" charset="-79"/>
                          <a:ea typeface="Times New Roman"/>
                          <a:cs typeface="Narkisim" pitchFamily="34" charset="-79"/>
                        </a:rPr>
                        <a:t>Instituição Financeira</a:t>
                      </a:r>
                      <a:endParaRPr lang="pt-BR" sz="2000" dirty="0">
                        <a:effectLst/>
                        <a:latin typeface="Narkisim" pitchFamily="34" charset="-79"/>
                        <a:ea typeface="Times New Roman"/>
                        <a:cs typeface="Narkisim" pitchFamily="34" charset="-79"/>
                      </a:endParaRPr>
                    </a:p>
                  </a:txBody>
                  <a:tcPr marL="68580" marR="68580" marT="0" marB="0"/>
                </a:tc>
                <a:extLst>
                  <a:ext uri="{0D108BD9-81ED-4DB2-BD59-A6C34878D82A}">
                    <a16:rowId xmlns:a16="http://schemas.microsoft.com/office/drawing/2014/main" xmlns="" val="10000"/>
                  </a:ext>
                </a:extLst>
              </a:tr>
              <a:tr h="471548">
                <a:tc>
                  <a:txBody>
                    <a:bodyPr/>
                    <a:lstStyle/>
                    <a:p>
                      <a:pPr algn="ctr">
                        <a:spcAft>
                          <a:spcPts val="0"/>
                        </a:spcAft>
                      </a:pPr>
                      <a:r>
                        <a:rPr lang="pt-BR" sz="2000" b="1" dirty="0">
                          <a:effectLst/>
                          <a:latin typeface="Narkisim" pitchFamily="34" charset="-79"/>
                          <a:ea typeface="Times New Roman"/>
                          <a:cs typeface="Narkisim" pitchFamily="34" charset="-79"/>
                        </a:rPr>
                        <a:t>01</a:t>
                      </a:r>
                      <a:endParaRPr lang="pt-BR" sz="2000" dirty="0">
                        <a:effectLst/>
                        <a:latin typeface="Narkisim" pitchFamily="34" charset="-79"/>
                        <a:ea typeface="Times New Roman"/>
                        <a:cs typeface="Narkisim" pitchFamily="34" charset="-79"/>
                      </a:endParaRPr>
                    </a:p>
                  </a:txBody>
                  <a:tcPr marL="68580" marR="68580" marT="0" marB="0">
                    <a:solidFill>
                      <a:schemeClr val="tx1">
                        <a:lumMod val="50000"/>
                        <a:lumOff val="50000"/>
                      </a:schemeClr>
                    </a:solidFill>
                  </a:tcPr>
                </a:tc>
                <a:tc>
                  <a:txBody>
                    <a:bodyPr/>
                    <a:lstStyle/>
                    <a:p>
                      <a:pPr algn="ctr">
                        <a:spcAft>
                          <a:spcPts val="0"/>
                        </a:spcAft>
                      </a:pPr>
                      <a:r>
                        <a:rPr lang="pt-BR" sz="2000" dirty="0">
                          <a:effectLst/>
                          <a:latin typeface="Narkisim" pitchFamily="34" charset="-79"/>
                          <a:ea typeface="Times New Roman"/>
                          <a:cs typeface="Narkisim" pitchFamily="34" charset="-79"/>
                        </a:rPr>
                        <a:t>01/11/2016</a:t>
                      </a:r>
                    </a:p>
                  </a:txBody>
                  <a:tcPr marL="68580" marR="68580" marT="0" marB="0">
                    <a:solidFill>
                      <a:schemeClr val="tx1">
                        <a:lumMod val="50000"/>
                        <a:lumOff val="50000"/>
                      </a:schemeClr>
                    </a:solidFill>
                  </a:tcPr>
                </a:tc>
                <a:tc>
                  <a:txBody>
                    <a:bodyPr/>
                    <a:lstStyle/>
                    <a:p>
                      <a:pPr algn="ctr">
                        <a:spcAft>
                          <a:spcPts val="0"/>
                        </a:spcAft>
                      </a:pPr>
                      <a:r>
                        <a:rPr lang="pt-BR" sz="2000" dirty="0">
                          <a:effectLst/>
                          <a:latin typeface="Narkisim" pitchFamily="34" charset="-79"/>
                          <a:ea typeface="Times New Roman"/>
                          <a:cs typeface="Narkisim" pitchFamily="34" charset="-79"/>
                        </a:rPr>
                        <a:t>Entre as cidades de Caxias/MA e Coelho Neto/MA</a:t>
                      </a:r>
                    </a:p>
                  </a:txBody>
                  <a:tcPr marL="68580" marR="68580" marT="0" marB="0">
                    <a:solidFill>
                      <a:schemeClr val="tx1">
                        <a:lumMod val="50000"/>
                        <a:lumOff val="50000"/>
                      </a:schemeClr>
                    </a:solidFill>
                  </a:tcPr>
                </a:tc>
                <a:tc>
                  <a:txBody>
                    <a:bodyPr/>
                    <a:lstStyle/>
                    <a:p>
                      <a:pPr algn="ctr">
                        <a:spcAft>
                          <a:spcPts val="0"/>
                        </a:spcAft>
                      </a:pPr>
                      <a:r>
                        <a:rPr lang="pt-BR" sz="2000" dirty="0">
                          <a:effectLst/>
                          <a:latin typeface="Narkisim" pitchFamily="34" charset="-79"/>
                          <a:ea typeface="Times New Roman"/>
                          <a:cs typeface="Narkisim" pitchFamily="34" charset="-79"/>
                        </a:rPr>
                        <a:t>MA-034</a:t>
                      </a:r>
                    </a:p>
                  </a:txBody>
                  <a:tcPr marL="68580" marR="68580" marT="0" marB="0">
                    <a:solidFill>
                      <a:schemeClr val="tx1">
                        <a:lumMod val="50000"/>
                        <a:lumOff val="50000"/>
                      </a:schemeClr>
                    </a:solidFill>
                  </a:tcPr>
                </a:tc>
                <a:tc>
                  <a:txBody>
                    <a:bodyPr/>
                    <a:lstStyle/>
                    <a:p>
                      <a:pPr algn="ctr">
                        <a:spcAft>
                          <a:spcPts val="0"/>
                        </a:spcAft>
                      </a:pPr>
                      <a:r>
                        <a:rPr lang="pt-BR" sz="2000" dirty="0">
                          <a:effectLst/>
                          <a:latin typeface="Narkisim" pitchFamily="34" charset="-79"/>
                          <a:ea typeface="Times New Roman"/>
                          <a:cs typeface="Narkisim" pitchFamily="34" charset="-79"/>
                        </a:rPr>
                        <a:t>Carro Forte - PROSSEGUR</a:t>
                      </a:r>
                    </a:p>
                  </a:txBody>
                  <a:tcPr marL="68580" marR="68580" marT="0" marB="0">
                    <a:solidFill>
                      <a:schemeClr val="tx1">
                        <a:lumMod val="50000"/>
                        <a:lumOff val="50000"/>
                      </a:schemeClr>
                    </a:solidFill>
                  </a:tcPr>
                </a:tc>
                <a:extLst>
                  <a:ext uri="{0D108BD9-81ED-4DB2-BD59-A6C34878D82A}">
                    <a16:rowId xmlns:a16="http://schemas.microsoft.com/office/drawing/2014/main" xmlns="" val="10001"/>
                  </a:ext>
                </a:extLst>
              </a:tr>
              <a:tr h="707321">
                <a:tc>
                  <a:txBody>
                    <a:bodyPr/>
                    <a:lstStyle/>
                    <a:p>
                      <a:pPr algn="ctr">
                        <a:spcAft>
                          <a:spcPts val="0"/>
                        </a:spcAft>
                      </a:pPr>
                      <a:r>
                        <a:rPr lang="pt-BR" sz="2000" b="1">
                          <a:effectLst/>
                          <a:latin typeface="Narkisim" pitchFamily="34" charset="-79"/>
                          <a:ea typeface="Times New Roman"/>
                          <a:cs typeface="Narkisim" pitchFamily="34" charset="-79"/>
                        </a:rPr>
                        <a:t>02</a:t>
                      </a:r>
                      <a:endParaRPr lang="pt-BR" sz="200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r>
                        <a:rPr lang="pt-BR" sz="2000" dirty="0">
                          <a:effectLst/>
                          <a:latin typeface="Narkisim" pitchFamily="34" charset="-79"/>
                          <a:ea typeface="Times New Roman"/>
                          <a:cs typeface="Narkisim" pitchFamily="34" charset="-79"/>
                        </a:rPr>
                        <a:t>23/11/2016</a:t>
                      </a:r>
                    </a:p>
                  </a:txBody>
                  <a:tcPr marL="68580" marR="68580" marT="0" marB="0"/>
                </a:tc>
                <a:tc>
                  <a:txBody>
                    <a:bodyPr/>
                    <a:lstStyle/>
                    <a:p>
                      <a:pPr algn="ctr">
                        <a:spcAft>
                          <a:spcPts val="0"/>
                        </a:spcAft>
                      </a:pPr>
                      <a:r>
                        <a:rPr lang="pt-BR" sz="2000" dirty="0">
                          <a:effectLst/>
                          <a:latin typeface="Narkisim" pitchFamily="34" charset="-79"/>
                          <a:ea typeface="Times New Roman"/>
                          <a:cs typeface="Narkisim" pitchFamily="34" charset="-79"/>
                        </a:rPr>
                        <a:t>Entre as cidades</a:t>
                      </a:r>
                      <a:r>
                        <a:rPr lang="pt-BR" sz="2000" baseline="0" dirty="0">
                          <a:effectLst/>
                          <a:latin typeface="Narkisim" pitchFamily="34" charset="-79"/>
                          <a:ea typeface="Times New Roman"/>
                          <a:cs typeface="Narkisim" pitchFamily="34" charset="-79"/>
                        </a:rPr>
                        <a:t> de Altos/PI e Campo Maior/PI</a:t>
                      </a:r>
                      <a:endParaRPr lang="pt-BR" sz="2000" dirty="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r>
                        <a:rPr lang="pt-BR" sz="2000" dirty="0">
                          <a:effectLst/>
                          <a:latin typeface="Narkisim" pitchFamily="34" charset="-79"/>
                          <a:ea typeface="Times New Roman"/>
                          <a:cs typeface="Narkisim" pitchFamily="34" charset="-79"/>
                        </a:rPr>
                        <a:t>BR-343, Km 280 (Próximo ao Posto </a:t>
                      </a:r>
                      <a:r>
                        <a:rPr lang="pt-BR" sz="2000" dirty="0" err="1">
                          <a:effectLst/>
                          <a:latin typeface="Narkisim" pitchFamily="34" charset="-79"/>
                          <a:ea typeface="Times New Roman"/>
                          <a:cs typeface="Narkisim" pitchFamily="34" charset="-79"/>
                        </a:rPr>
                        <a:t>Titara</a:t>
                      </a:r>
                      <a:r>
                        <a:rPr lang="pt-BR" sz="2000" dirty="0">
                          <a:effectLst/>
                          <a:latin typeface="Narkisim" pitchFamily="34" charset="-79"/>
                          <a:ea typeface="Times New Roman"/>
                          <a:cs typeface="Narkisim" pitchFamily="34" charset="-79"/>
                        </a:rPr>
                        <a:t>)</a:t>
                      </a:r>
                    </a:p>
                  </a:txBody>
                  <a:tcPr marL="68580" marR="68580" marT="0" marB="0"/>
                </a:tc>
                <a:tc>
                  <a:txBody>
                    <a:bodyPr/>
                    <a:lstStyle/>
                    <a:p>
                      <a:pPr algn="ctr">
                        <a:spcAft>
                          <a:spcPts val="0"/>
                        </a:spcAft>
                      </a:pPr>
                      <a:r>
                        <a:rPr lang="pt-BR" sz="2000" dirty="0">
                          <a:effectLst/>
                          <a:latin typeface="Narkisim" pitchFamily="34" charset="-79"/>
                          <a:ea typeface="Times New Roman"/>
                          <a:cs typeface="Narkisim" pitchFamily="34" charset="-79"/>
                        </a:rPr>
                        <a:t>Carro Forte</a:t>
                      </a:r>
                      <a:r>
                        <a:rPr lang="pt-BR" sz="2000" baseline="0" dirty="0">
                          <a:effectLst/>
                          <a:latin typeface="Narkisim" pitchFamily="34" charset="-79"/>
                          <a:ea typeface="Times New Roman"/>
                          <a:cs typeface="Narkisim" pitchFamily="34" charset="-79"/>
                        </a:rPr>
                        <a:t> - </a:t>
                      </a:r>
                      <a:r>
                        <a:rPr lang="pt-BR" sz="2000" dirty="0">
                          <a:effectLst/>
                          <a:latin typeface="Narkisim" pitchFamily="34" charset="-79"/>
                          <a:ea typeface="Times New Roman"/>
                          <a:cs typeface="Narkisim" pitchFamily="34" charset="-79"/>
                        </a:rPr>
                        <a:t>PROSSEGUR</a:t>
                      </a:r>
                    </a:p>
                  </a:txBody>
                  <a:tcPr marL="68580" marR="68580" marT="0" marB="0"/>
                </a:tc>
                <a:extLst>
                  <a:ext uri="{0D108BD9-81ED-4DB2-BD59-A6C34878D82A}">
                    <a16:rowId xmlns:a16="http://schemas.microsoft.com/office/drawing/2014/main" xmlns="" val="10002"/>
                  </a:ext>
                </a:extLst>
              </a:tr>
              <a:tr h="471548">
                <a:tc>
                  <a:txBody>
                    <a:bodyPr/>
                    <a:lstStyle/>
                    <a:p>
                      <a:pPr algn="ctr">
                        <a:spcAft>
                          <a:spcPts val="0"/>
                        </a:spcAft>
                      </a:pPr>
                      <a:r>
                        <a:rPr lang="pt-BR" sz="2000" b="1">
                          <a:effectLst/>
                          <a:latin typeface="Narkisim" pitchFamily="34" charset="-79"/>
                          <a:ea typeface="Times New Roman"/>
                          <a:cs typeface="Narkisim" pitchFamily="34" charset="-79"/>
                        </a:rPr>
                        <a:t>03</a:t>
                      </a:r>
                      <a:endParaRPr lang="pt-BR" sz="2000">
                        <a:effectLst/>
                        <a:latin typeface="Narkisim" pitchFamily="34" charset="-79"/>
                        <a:ea typeface="Times New Roman"/>
                        <a:cs typeface="Narkisim" pitchFamily="34" charset="-79"/>
                      </a:endParaRPr>
                    </a:p>
                  </a:txBody>
                  <a:tcPr marL="68580" marR="68580" marT="0" marB="0">
                    <a:solidFill>
                      <a:schemeClr val="tx1">
                        <a:lumMod val="50000"/>
                        <a:lumOff val="50000"/>
                      </a:schemeClr>
                    </a:solidFill>
                  </a:tcPr>
                </a:tc>
                <a:tc>
                  <a:txBody>
                    <a:bodyPr/>
                    <a:lstStyle/>
                    <a:p>
                      <a:pPr algn="ctr">
                        <a:spcAft>
                          <a:spcPts val="0"/>
                        </a:spcAft>
                      </a:pPr>
                      <a:r>
                        <a:rPr lang="pt-BR" sz="2000" dirty="0">
                          <a:effectLst/>
                          <a:latin typeface="Narkisim" pitchFamily="34" charset="-79"/>
                          <a:ea typeface="Times New Roman"/>
                          <a:cs typeface="Narkisim" pitchFamily="34" charset="-79"/>
                        </a:rPr>
                        <a:t>16/12/2016</a:t>
                      </a:r>
                    </a:p>
                  </a:txBody>
                  <a:tcPr marL="68580" marR="68580" marT="0" marB="0">
                    <a:solidFill>
                      <a:schemeClr val="tx1">
                        <a:lumMod val="50000"/>
                        <a:lumOff val="50000"/>
                      </a:schemeClr>
                    </a:solidFill>
                  </a:tcPr>
                </a:tc>
                <a:tc>
                  <a:txBody>
                    <a:bodyPr/>
                    <a:lstStyle/>
                    <a:p>
                      <a:pPr algn="ctr">
                        <a:spcAft>
                          <a:spcPts val="0"/>
                        </a:spcAft>
                      </a:pPr>
                      <a:r>
                        <a:rPr lang="pt-BR" sz="2000" dirty="0">
                          <a:effectLst/>
                          <a:latin typeface="Narkisim" pitchFamily="34" charset="-79"/>
                          <a:ea typeface="Times New Roman"/>
                          <a:cs typeface="Narkisim" pitchFamily="34" charset="-79"/>
                        </a:rPr>
                        <a:t>Agência</a:t>
                      </a:r>
                      <a:r>
                        <a:rPr lang="pt-BR" sz="2000" baseline="0" dirty="0">
                          <a:effectLst/>
                          <a:latin typeface="Narkisim" pitchFamily="34" charset="-79"/>
                          <a:ea typeface="Times New Roman"/>
                          <a:cs typeface="Narkisim" pitchFamily="34" charset="-79"/>
                        </a:rPr>
                        <a:t> Bradesco – Demerval lobão/PI</a:t>
                      </a:r>
                      <a:endParaRPr lang="pt-BR" sz="2000" dirty="0">
                        <a:effectLst/>
                        <a:latin typeface="Narkisim" pitchFamily="34" charset="-79"/>
                        <a:ea typeface="Times New Roman"/>
                        <a:cs typeface="Narkisim" pitchFamily="34" charset="-79"/>
                      </a:endParaRPr>
                    </a:p>
                  </a:txBody>
                  <a:tcPr marL="68580" marR="68580" marT="0" marB="0">
                    <a:solidFill>
                      <a:schemeClr val="tx1">
                        <a:lumMod val="50000"/>
                        <a:lumOff val="50000"/>
                      </a:schemeClr>
                    </a:solidFill>
                  </a:tcPr>
                </a:tc>
                <a:tc>
                  <a:txBody>
                    <a:bodyPr/>
                    <a:lstStyle/>
                    <a:p>
                      <a:pPr algn="ctr">
                        <a:spcAft>
                          <a:spcPts val="0"/>
                        </a:spcAft>
                      </a:pPr>
                      <a:r>
                        <a:rPr lang="pt-BR" sz="2000" dirty="0">
                          <a:effectLst/>
                          <a:latin typeface="Narkisim" pitchFamily="34" charset="-79"/>
                          <a:ea typeface="Times New Roman"/>
                          <a:cs typeface="Narkisim" pitchFamily="34" charset="-79"/>
                        </a:rPr>
                        <a:t>BR-343, Km 32</a:t>
                      </a:r>
                    </a:p>
                  </a:txBody>
                  <a:tcPr marL="68580" marR="68580" marT="0" marB="0">
                    <a:solidFill>
                      <a:schemeClr val="tx1">
                        <a:lumMod val="50000"/>
                        <a:lumOff val="50000"/>
                      </a:schemeClr>
                    </a:solidFill>
                  </a:tcPr>
                </a:tc>
                <a:tc>
                  <a:txBody>
                    <a:bodyPr/>
                    <a:lstStyle/>
                    <a:p>
                      <a:pPr algn="ctr">
                        <a:spcAft>
                          <a:spcPts val="0"/>
                        </a:spcAft>
                      </a:pPr>
                      <a:r>
                        <a:rPr lang="pt-BR" sz="2000" dirty="0">
                          <a:effectLst/>
                          <a:latin typeface="Narkisim" pitchFamily="34" charset="-79"/>
                          <a:ea typeface="Times New Roman"/>
                          <a:cs typeface="Narkisim" pitchFamily="34" charset="-79"/>
                        </a:rPr>
                        <a:t>Banco Bradesco</a:t>
                      </a:r>
                    </a:p>
                  </a:txBody>
                  <a:tcPr marL="68580" marR="68580" marT="0" marB="0">
                    <a:solidFill>
                      <a:schemeClr val="tx1">
                        <a:lumMod val="50000"/>
                        <a:lumOff val="50000"/>
                      </a:schemeClr>
                    </a:solidFill>
                  </a:tcPr>
                </a:tc>
                <a:extLst>
                  <a:ext uri="{0D108BD9-81ED-4DB2-BD59-A6C34878D82A}">
                    <a16:rowId xmlns:a16="http://schemas.microsoft.com/office/drawing/2014/main" xmlns="" val="10003"/>
                  </a:ext>
                </a:extLst>
              </a:tr>
            </a:tbl>
          </a:graphicData>
        </a:graphic>
      </p:graphicFrame>
      <p:sp>
        <p:nvSpPr>
          <p:cNvPr id="5"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Ações praticadas pelo grupo</a:t>
            </a:r>
          </a:p>
        </p:txBody>
      </p:sp>
    </p:spTree>
    <p:extLst>
      <p:ext uri="{BB962C8B-B14F-4D97-AF65-F5344CB8AC3E}">
        <p14:creationId xmlns:p14="http://schemas.microsoft.com/office/powerpoint/2010/main" val="4429211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Prisões – 24/12/2016 – José de Freitas/PI</a:t>
            </a:r>
          </a:p>
        </p:txBody>
      </p:sp>
      <p:sp>
        <p:nvSpPr>
          <p:cNvPr id="5" name="Caixa de Texto 2"/>
          <p:cNvSpPr txBox="1">
            <a:spLocks noChangeArrowheads="1"/>
          </p:cNvSpPr>
          <p:nvPr/>
        </p:nvSpPr>
        <p:spPr bwMode="auto">
          <a:xfrm>
            <a:off x="1979712" y="1052736"/>
            <a:ext cx="4869081" cy="1440160"/>
          </a:xfrm>
          <a:prstGeom prst="rect">
            <a:avLst/>
          </a:prstGeom>
          <a:solidFill>
            <a:srgbClr val="FFFFFF">
              <a:alpha val="50000"/>
            </a:srgbClr>
          </a:solidFill>
          <a:ln w="25400">
            <a:solidFill>
              <a:schemeClr val="bg2">
                <a:lumMod val="10000"/>
              </a:schemeClr>
            </a:solidFill>
            <a:miter lim="800000"/>
            <a:headEnd/>
            <a:tailEnd/>
          </a:ln>
        </p:spPr>
        <p:txBody>
          <a:bodyPr rot="0" vert="horz" wrap="square" lIns="91440" tIns="45720" rIns="91440" bIns="45720" anchor="t" anchorCtr="0" upright="1">
            <a:noAutofit/>
          </a:bodyPr>
          <a:lstStyle/>
          <a:p>
            <a:pPr algn="ctr">
              <a:spcAft>
                <a:spcPts val="0"/>
              </a:spcAft>
            </a:pPr>
            <a:r>
              <a:rPr lang="pt-BR" sz="1300" b="1" dirty="0">
                <a:effectLst/>
                <a:latin typeface="Narkisim" pitchFamily="34" charset="-79"/>
                <a:ea typeface="Times New Roman"/>
                <a:cs typeface="Narkisim" pitchFamily="34" charset="-79"/>
              </a:rPr>
              <a:t>AUTO DE PRISÃO EM FLAGRANTE DELITO</a:t>
            </a:r>
            <a:endParaRPr lang="pt-BR" sz="1300" dirty="0">
              <a:effectLst/>
              <a:latin typeface="Narkisim" pitchFamily="34" charset="-79"/>
              <a:ea typeface="Times New Roman"/>
              <a:cs typeface="Narkisim" pitchFamily="34" charset="-79"/>
            </a:endParaRPr>
          </a:p>
          <a:p>
            <a:pPr marL="342900" lvl="0" indent="-342900" algn="ctr">
              <a:spcAft>
                <a:spcPts val="0"/>
              </a:spcAft>
              <a:buFont typeface="Wingdings"/>
              <a:buChar char=""/>
            </a:pPr>
            <a:r>
              <a:rPr lang="pt-BR" sz="1300" dirty="0">
                <a:effectLst/>
                <a:latin typeface="Narkisim" pitchFamily="34" charset="-79"/>
                <a:ea typeface="Times New Roman"/>
                <a:cs typeface="Narkisim" pitchFamily="34" charset="-79"/>
              </a:rPr>
              <a:t>Receptação;</a:t>
            </a:r>
          </a:p>
          <a:p>
            <a:pPr marL="342900" lvl="0" indent="-342900" algn="ctr">
              <a:spcAft>
                <a:spcPts val="0"/>
              </a:spcAft>
              <a:buFont typeface="Wingdings"/>
              <a:buChar char=""/>
            </a:pPr>
            <a:r>
              <a:rPr lang="pt-BR" sz="1300" dirty="0">
                <a:effectLst/>
                <a:latin typeface="Narkisim" pitchFamily="34" charset="-79"/>
                <a:ea typeface="Times New Roman"/>
                <a:cs typeface="Narkisim" pitchFamily="34" charset="-79"/>
              </a:rPr>
              <a:t>Associação criminosa;</a:t>
            </a:r>
          </a:p>
          <a:p>
            <a:pPr marL="342900" lvl="0" indent="-342900" algn="ctr">
              <a:spcAft>
                <a:spcPts val="0"/>
              </a:spcAft>
              <a:buFont typeface="Wingdings"/>
              <a:buChar char=""/>
            </a:pPr>
            <a:r>
              <a:rPr lang="pt-BR" sz="1300" dirty="0">
                <a:effectLst/>
                <a:latin typeface="Narkisim" pitchFamily="34" charset="-79"/>
                <a:ea typeface="Times New Roman"/>
                <a:cs typeface="Narkisim" pitchFamily="34" charset="-79"/>
              </a:rPr>
              <a:t>Uso de documento falso;</a:t>
            </a:r>
          </a:p>
          <a:p>
            <a:pPr marL="342900" lvl="0" indent="-342900" algn="ctr">
              <a:spcAft>
                <a:spcPts val="0"/>
              </a:spcAft>
              <a:buFont typeface="Wingdings"/>
              <a:buChar char=""/>
            </a:pPr>
            <a:r>
              <a:rPr lang="pt-BR" sz="1300" dirty="0">
                <a:latin typeface="Narkisim" pitchFamily="34" charset="-79"/>
                <a:ea typeface="Times New Roman"/>
                <a:cs typeface="Narkisim" pitchFamily="34" charset="-79"/>
              </a:rPr>
              <a:t>Adulteração de sinal de identificador de veículo automotor;</a:t>
            </a:r>
          </a:p>
          <a:p>
            <a:pPr marL="342900" lvl="0" indent="-342900" algn="ctr">
              <a:spcAft>
                <a:spcPts val="0"/>
              </a:spcAft>
              <a:buFont typeface="Wingdings"/>
              <a:buChar char=""/>
            </a:pPr>
            <a:r>
              <a:rPr lang="pt-BR" sz="1300" dirty="0">
                <a:effectLst/>
                <a:latin typeface="Narkisim" pitchFamily="34" charset="-79"/>
                <a:ea typeface="Times New Roman"/>
                <a:cs typeface="Narkisim" pitchFamily="34" charset="-79"/>
              </a:rPr>
              <a:t> Porte ou posse ilegal de arma de fogo de uso permitido;</a:t>
            </a:r>
          </a:p>
          <a:p>
            <a:pPr marL="342900" lvl="0" indent="-342900" algn="ctr">
              <a:spcAft>
                <a:spcPts val="0"/>
              </a:spcAft>
              <a:buFont typeface="Wingdings"/>
              <a:buChar char=""/>
            </a:pPr>
            <a:r>
              <a:rPr lang="pt-BR" sz="1300" dirty="0">
                <a:latin typeface="Narkisim" pitchFamily="34" charset="-79"/>
                <a:ea typeface="Times New Roman"/>
                <a:cs typeface="Narkisim" pitchFamily="34" charset="-79"/>
              </a:rPr>
              <a:t> Porte ou posse ilegal de arma de fogo de uso restrito e outros</a:t>
            </a:r>
            <a:r>
              <a:rPr lang="pt-BR" sz="1400" dirty="0">
                <a:latin typeface="Narkisim" pitchFamily="34" charset="-79"/>
                <a:ea typeface="Times New Roman"/>
                <a:cs typeface="Narkisim" pitchFamily="34" charset="-79"/>
              </a:rPr>
              <a:t>.</a:t>
            </a:r>
          </a:p>
          <a:p>
            <a:pPr>
              <a:spcAft>
                <a:spcPts val="0"/>
              </a:spcAft>
            </a:pPr>
            <a:r>
              <a:rPr lang="pt-BR" sz="1000" dirty="0">
                <a:latin typeface="Times New Roman"/>
                <a:ea typeface="Times New Roman"/>
              </a:rPr>
              <a:t> </a:t>
            </a:r>
          </a:p>
          <a:p>
            <a:pPr marL="342900" lvl="0" indent="-342900" algn="ctr">
              <a:spcAft>
                <a:spcPts val="0"/>
              </a:spcAft>
              <a:buFont typeface="Wingdings"/>
              <a:buChar char=""/>
            </a:pPr>
            <a:endParaRPr lang="pt-BR" sz="1400" dirty="0">
              <a:effectLst/>
              <a:latin typeface="Narkisim" pitchFamily="34" charset="-79"/>
              <a:ea typeface="Times New Roman"/>
              <a:cs typeface="Narkisim" pitchFamily="34" charset="-79"/>
            </a:endParaRPr>
          </a:p>
          <a:p>
            <a:pPr>
              <a:spcAft>
                <a:spcPts val="0"/>
              </a:spcAft>
            </a:pPr>
            <a:r>
              <a:rPr lang="pt-BR" sz="1000" dirty="0">
                <a:effectLst/>
                <a:latin typeface="Times New Roman"/>
                <a:ea typeface="Times New Roman"/>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074" y="3092002"/>
            <a:ext cx="5990356" cy="313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m 5"/>
          <p:cNvPicPr>
            <a:picLocks noChangeAspect="1"/>
          </p:cNvPicPr>
          <p:nvPr/>
        </p:nvPicPr>
        <p:blipFill rotWithShape="1">
          <a:blip r:embed="rId3" cstate="print">
            <a:extLst>
              <a:ext uri="{28A0092B-C50C-407E-A947-70E740481C1C}">
                <a14:useLocalDpi xmlns:a14="http://schemas.microsoft.com/office/drawing/2010/main" val="0"/>
              </a:ext>
            </a:extLst>
          </a:blip>
          <a:srcRect l="19681" r="19681"/>
          <a:stretch/>
        </p:blipFill>
        <p:spPr>
          <a:xfrm flipH="1">
            <a:off x="5127335" y="6228729"/>
            <a:ext cx="263740" cy="434939"/>
          </a:xfrm>
          <a:prstGeom prst="rect">
            <a:avLst/>
          </a:prstGeom>
        </p:spPr>
      </p:pic>
      <p:pic>
        <p:nvPicPr>
          <p:cNvPr id="8" name="Imagem 7"/>
          <p:cNvPicPr>
            <a:picLocks noChangeAspect="1"/>
          </p:cNvPicPr>
          <p:nvPr/>
        </p:nvPicPr>
        <p:blipFill rotWithShape="1">
          <a:blip r:embed="rId3" cstate="print">
            <a:extLst>
              <a:ext uri="{28A0092B-C50C-407E-A947-70E740481C1C}">
                <a14:useLocalDpi xmlns:a14="http://schemas.microsoft.com/office/drawing/2010/main" val="0"/>
              </a:ext>
            </a:extLst>
          </a:blip>
          <a:srcRect l="19681" r="19681"/>
          <a:stretch/>
        </p:blipFill>
        <p:spPr>
          <a:xfrm flipH="1">
            <a:off x="6585053" y="6228729"/>
            <a:ext cx="263740" cy="434939"/>
          </a:xfrm>
          <a:prstGeom prst="rect">
            <a:avLst/>
          </a:prstGeom>
        </p:spPr>
      </p:pic>
      <p:sp>
        <p:nvSpPr>
          <p:cNvPr id="9" name="Caixa de Texto 2"/>
          <p:cNvSpPr txBox="1">
            <a:spLocks noChangeArrowheads="1"/>
          </p:cNvSpPr>
          <p:nvPr/>
        </p:nvSpPr>
        <p:spPr bwMode="auto">
          <a:xfrm>
            <a:off x="4499992" y="2636912"/>
            <a:ext cx="2865091" cy="2554545"/>
          </a:xfrm>
          <a:prstGeom prst="rect">
            <a:avLst/>
          </a:prstGeom>
          <a:solidFill>
            <a:schemeClr val="bg1">
              <a:lumMod val="65000"/>
              <a:alpha val="25000"/>
            </a:schemeClr>
          </a:solidFill>
          <a:ln w="31750">
            <a:solidFill>
              <a:srgbClr val="C00000"/>
            </a:solidFill>
            <a:prstDash val="dash"/>
            <a:miter lim="800000"/>
            <a:headEnd/>
            <a:tailEnd/>
          </a:ln>
        </p:spPr>
        <p:txBody>
          <a:bodyPr rot="0" vert="horz" wrap="square" lIns="91440" tIns="45720" rIns="91440" bIns="45720" anchor="t" anchorCtr="0">
            <a:spAutoFit/>
          </a:bodyPr>
          <a:lstStyle/>
          <a:p>
            <a:pPr algn="ctr">
              <a:spcAft>
                <a:spcPts val="0"/>
              </a:spcAft>
            </a:pPr>
            <a:r>
              <a:rPr lang="pt-BR" sz="1500" dirty="0">
                <a:solidFill>
                  <a:srgbClr val="C00000"/>
                </a:solidFill>
                <a:latin typeface="Narkisim" pitchFamily="34" charset="-79"/>
                <a:ea typeface="Times New Roman"/>
                <a:cs typeface="Narkisim" pitchFamily="34" charset="-79"/>
              </a:rPr>
              <a:t>MORTOS EM CONFRONTO COM A POLÍCIA</a:t>
            </a:r>
          </a:p>
          <a:p>
            <a:pPr algn="ctr">
              <a:spcAft>
                <a:spcPts val="0"/>
              </a:spcAft>
            </a:pPr>
            <a:endParaRPr lang="pt-BR" sz="1600" b="1" dirty="0">
              <a:solidFill>
                <a:srgbClr val="C00000"/>
              </a:solidFill>
              <a:effectLst/>
              <a:latin typeface="Narkisim" pitchFamily="34" charset="-79"/>
              <a:ea typeface="Times New Roman"/>
              <a:cs typeface="Narkisim" pitchFamily="34" charset="-79"/>
            </a:endParaRPr>
          </a:p>
          <a:p>
            <a:pPr algn="ctr">
              <a:spcAft>
                <a:spcPts val="0"/>
              </a:spcAft>
            </a:pPr>
            <a:endParaRPr lang="pt-BR" sz="1600" b="1" dirty="0">
              <a:solidFill>
                <a:srgbClr val="C00000"/>
              </a:solidFill>
              <a:latin typeface="Narkisim" pitchFamily="34" charset="-79"/>
              <a:ea typeface="Times New Roman"/>
              <a:cs typeface="Narkisim" pitchFamily="34" charset="-79"/>
            </a:endParaRPr>
          </a:p>
          <a:p>
            <a:pPr algn="ctr">
              <a:spcAft>
                <a:spcPts val="0"/>
              </a:spcAft>
            </a:pPr>
            <a:endParaRPr lang="pt-BR" sz="1600" b="1" dirty="0">
              <a:solidFill>
                <a:srgbClr val="C00000"/>
              </a:solidFill>
              <a:effectLst/>
              <a:latin typeface="Narkisim" pitchFamily="34" charset="-79"/>
              <a:ea typeface="Times New Roman"/>
              <a:cs typeface="Narkisim" pitchFamily="34" charset="-79"/>
            </a:endParaRPr>
          </a:p>
          <a:p>
            <a:pPr algn="ctr">
              <a:spcAft>
                <a:spcPts val="0"/>
              </a:spcAft>
            </a:pPr>
            <a:endParaRPr lang="pt-BR" sz="1600" b="1" dirty="0">
              <a:solidFill>
                <a:srgbClr val="C00000"/>
              </a:solidFill>
              <a:latin typeface="Narkisim" pitchFamily="34" charset="-79"/>
              <a:ea typeface="Times New Roman"/>
              <a:cs typeface="Narkisim" pitchFamily="34" charset="-79"/>
            </a:endParaRPr>
          </a:p>
          <a:p>
            <a:pPr algn="ctr">
              <a:spcAft>
                <a:spcPts val="0"/>
              </a:spcAft>
            </a:pPr>
            <a:endParaRPr lang="pt-BR" sz="1600" b="1" dirty="0">
              <a:solidFill>
                <a:srgbClr val="C00000"/>
              </a:solidFill>
              <a:effectLst/>
              <a:latin typeface="Narkisim" pitchFamily="34" charset="-79"/>
              <a:ea typeface="Times New Roman"/>
              <a:cs typeface="Narkisim" pitchFamily="34" charset="-79"/>
            </a:endParaRPr>
          </a:p>
          <a:p>
            <a:pPr algn="ctr">
              <a:spcAft>
                <a:spcPts val="0"/>
              </a:spcAft>
            </a:pPr>
            <a:endParaRPr lang="pt-BR" sz="1600" b="1" dirty="0">
              <a:solidFill>
                <a:srgbClr val="C00000"/>
              </a:solidFill>
              <a:latin typeface="Narkisim" pitchFamily="34" charset="-79"/>
              <a:ea typeface="Times New Roman"/>
              <a:cs typeface="Narkisim" pitchFamily="34" charset="-79"/>
            </a:endParaRPr>
          </a:p>
          <a:p>
            <a:pPr algn="ctr">
              <a:spcAft>
                <a:spcPts val="0"/>
              </a:spcAft>
            </a:pPr>
            <a:endParaRPr lang="pt-BR" sz="1600" b="1" dirty="0">
              <a:solidFill>
                <a:srgbClr val="C00000"/>
              </a:solidFill>
              <a:effectLst/>
              <a:latin typeface="Narkisim" pitchFamily="34" charset="-79"/>
              <a:ea typeface="Times New Roman"/>
              <a:cs typeface="Narkisim" pitchFamily="34" charset="-79"/>
            </a:endParaRPr>
          </a:p>
          <a:p>
            <a:pPr algn="ctr">
              <a:spcAft>
                <a:spcPts val="0"/>
              </a:spcAft>
            </a:pPr>
            <a:endParaRPr lang="pt-BR" sz="1600" dirty="0">
              <a:solidFill>
                <a:srgbClr val="C00000"/>
              </a:solidFill>
              <a:effectLst/>
              <a:latin typeface="Narkisim" pitchFamily="34" charset="-79"/>
              <a:ea typeface="Times New Roman"/>
              <a:cs typeface="Narkisim" pitchFamily="34" charset="-79"/>
            </a:endParaRPr>
          </a:p>
        </p:txBody>
      </p:sp>
    </p:spTree>
    <p:extLst>
      <p:ext uri="{BB962C8B-B14F-4D97-AF65-F5344CB8AC3E}">
        <p14:creationId xmlns:p14="http://schemas.microsoft.com/office/powerpoint/2010/main" val="41803175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Prisões – 24/12/2016 – José de Freitas/PI</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43360"/>
            <a:ext cx="7238614" cy="547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6928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ctr">
              <a:buNone/>
            </a:pPr>
            <a:r>
              <a:rPr lang="pt-BR" sz="4400" b="1" dirty="0">
                <a:latin typeface="Narkisim" pitchFamily="34" charset="-79"/>
                <a:cs typeface="Narkisim" pitchFamily="34" charset="-79"/>
              </a:rPr>
              <a:t>Objetivo:</a:t>
            </a:r>
          </a:p>
          <a:p>
            <a:endParaRPr lang="pt-BR" dirty="0">
              <a:latin typeface="Narkisim" pitchFamily="34" charset="-79"/>
              <a:cs typeface="Narkisim" pitchFamily="34" charset="-79"/>
            </a:endParaRPr>
          </a:p>
          <a:p>
            <a:pPr marL="457200" lvl="1" indent="0" algn="ctr">
              <a:buNone/>
            </a:pPr>
            <a:r>
              <a:rPr lang="pt-BR" sz="3200" dirty="0">
                <a:latin typeface="Narkisim" pitchFamily="34" charset="-79"/>
                <a:cs typeface="Narkisim" pitchFamily="34" charset="-79"/>
              </a:rPr>
              <a:t>Desarticular organização criminosa especializada em roubo/furto a instituições financeiras.</a:t>
            </a:r>
          </a:p>
          <a:p>
            <a:pPr marL="457200" lvl="1" indent="0" algn="ctr">
              <a:buNone/>
            </a:pPr>
            <a:r>
              <a:rPr lang="pt-BR" dirty="0">
                <a:latin typeface="Narkisim" pitchFamily="34" charset="-79"/>
                <a:cs typeface="Narkisim" pitchFamily="34" charset="-79"/>
              </a:rPr>
              <a:t>(Assalto a instituições financeiras)</a:t>
            </a:r>
          </a:p>
        </p:txBody>
      </p:sp>
      <p:sp>
        <p:nvSpPr>
          <p:cNvPr id="4" name="Título 1"/>
          <p:cNvSpPr>
            <a:spLocks noGrp="1"/>
          </p:cNvSpPr>
          <p:nvPr>
            <p:ph type="title"/>
          </p:nvPr>
        </p:nvSpPr>
        <p:spPr>
          <a:solidFill>
            <a:schemeClr val="bg1">
              <a:lumMod val="75000"/>
              <a:alpha val="62000"/>
            </a:schemeClr>
          </a:solidFill>
        </p:spPr>
        <p:txBody>
          <a:bodyPr/>
          <a:lstStyle/>
          <a:p>
            <a:r>
              <a:rPr lang="pt-BR" b="1" dirty="0">
                <a:effectLst>
                  <a:outerShdw blurRad="38100" dist="38100" dir="2700000" algn="tl">
                    <a:srgbClr val="000000">
                      <a:alpha val="43137"/>
                    </a:srgbClr>
                  </a:outerShdw>
                </a:effectLst>
                <a:latin typeface="Narkisim" pitchFamily="34" charset="-79"/>
                <a:cs typeface="Narkisim" pitchFamily="34" charset="-79"/>
              </a:rPr>
              <a:t>CASO – BB de Altos/PI</a:t>
            </a:r>
            <a:endParaRPr lang="pt-BR" b="1" dirty="0">
              <a:solidFill>
                <a:srgbClr val="FFFF00"/>
              </a:solidFill>
              <a:effectLst>
                <a:outerShdw blurRad="38100" dist="38100" dir="2700000" algn="tl">
                  <a:srgbClr val="000000">
                    <a:alpha val="43137"/>
                  </a:srgbClr>
                </a:outerShdw>
              </a:effectLst>
              <a:latin typeface="Narkisim" pitchFamily="34" charset="-79"/>
              <a:cs typeface="Narkisim" pitchFamily="34" charset="-79"/>
            </a:endParaRPr>
          </a:p>
        </p:txBody>
      </p:sp>
    </p:spTree>
    <p:extLst>
      <p:ext uri="{BB962C8B-B14F-4D97-AF65-F5344CB8AC3E}">
        <p14:creationId xmlns:p14="http://schemas.microsoft.com/office/powerpoint/2010/main" val="13135097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4"/>
          <p:cNvGraphicFramePr>
            <a:graphicFrameLocks noGrp="1"/>
          </p:cNvGraphicFramePr>
          <p:nvPr>
            <p:ph idx="1"/>
            <p:extLst>
              <p:ext uri="{D42A27DB-BD31-4B8C-83A1-F6EECF244321}">
                <p14:modId xmlns:p14="http://schemas.microsoft.com/office/powerpoint/2010/main" val="3664626102"/>
              </p:ext>
            </p:extLst>
          </p:nvPr>
        </p:nvGraphicFramePr>
        <p:xfrm>
          <a:off x="467544" y="1700808"/>
          <a:ext cx="8147249" cy="1621721"/>
        </p:xfrm>
        <a:graphic>
          <a:graphicData uri="http://schemas.openxmlformats.org/drawingml/2006/table">
            <a:tbl>
              <a:tblPr firstRow="1" bandRow="1">
                <a:tableStyleId>{073A0DAA-6AF3-43AB-8588-CEC1D06C72B9}</a:tableStyleId>
              </a:tblPr>
              <a:tblGrid>
                <a:gridCol w="442392">
                  <a:extLst>
                    <a:ext uri="{9D8B030D-6E8A-4147-A177-3AD203B41FA5}">
                      <a16:colId xmlns:a16="http://schemas.microsoft.com/office/drawing/2014/main" xmlns="" val="20000"/>
                    </a:ext>
                  </a:extLst>
                </a:gridCol>
                <a:gridCol w="1213792">
                  <a:extLst>
                    <a:ext uri="{9D8B030D-6E8A-4147-A177-3AD203B41FA5}">
                      <a16:colId xmlns:a16="http://schemas.microsoft.com/office/drawing/2014/main" xmlns="" val="20001"/>
                    </a:ext>
                  </a:extLst>
                </a:gridCol>
                <a:gridCol w="2674640">
                  <a:extLst>
                    <a:ext uri="{9D8B030D-6E8A-4147-A177-3AD203B41FA5}">
                      <a16:colId xmlns:a16="http://schemas.microsoft.com/office/drawing/2014/main" xmlns="" val="20002"/>
                    </a:ext>
                  </a:extLst>
                </a:gridCol>
                <a:gridCol w="2088233">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tblGrid>
              <a:tr h="707321">
                <a:tc>
                  <a:txBody>
                    <a:bodyPr/>
                    <a:lstStyle/>
                    <a:p>
                      <a:endParaRPr lang="pt-BR" sz="2000" dirty="0">
                        <a:latin typeface="Narkisim" pitchFamily="34" charset="-79"/>
                        <a:cs typeface="Narkisim" pitchFamily="34" charset="-79"/>
                      </a:endParaRPr>
                    </a:p>
                  </a:txBody>
                  <a:tcPr/>
                </a:tc>
                <a:tc>
                  <a:txBody>
                    <a:bodyPr/>
                    <a:lstStyle/>
                    <a:p>
                      <a:pPr algn="ctr">
                        <a:spcAft>
                          <a:spcPts val="0"/>
                        </a:spcAft>
                      </a:pPr>
                      <a:endParaRPr lang="pt-BR" sz="2000" b="1" dirty="0">
                        <a:effectLst/>
                        <a:latin typeface="Narkisim" pitchFamily="34" charset="-79"/>
                        <a:ea typeface="Times New Roman"/>
                        <a:cs typeface="Narkisim" pitchFamily="34" charset="-79"/>
                      </a:endParaRPr>
                    </a:p>
                    <a:p>
                      <a:pPr algn="ctr">
                        <a:spcAft>
                          <a:spcPts val="0"/>
                        </a:spcAft>
                      </a:pPr>
                      <a:r>
                        <a:rPr lang="pt-BR" sz="2000" b="1" dirty="0">
                          <a:effectLst/>
                          <a:latin typeface="Narkisim" pitchFamily="34" charset="-79"/>
                          <a:ea typeface="Times New Roman"/>
                          <a:cs typeface="Narkisim" pitchFamily="34" charset="-79"/>
                        </a:rPr>
                        <a:t>Data</a:t>
                      </a:r>
                      <a:endParaRPr lang="pt-BR" sz="2000" dirty="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endParaRPr lang="pt-BR" sz="2000" b="1" dirty="0">
                        <a:effectLst/>
                        <a:latin typeface="Narkisim" pitchFamily="34" charset="-79"/>
                        <a:ea typeface="Times New Roman"/>
                        <a:cs typeface="Narkisim" pitchFamily="34" charset="-79"/>
                      </a:endParaRPr>
                    </a:p>
                    <a:p>
                      <a:pPr algn="ctr">
                        <a:spcAft>
                          <a:spcPts val="0"/>
                        </a:spcAft>
                      </a:pPr>
                      <a:r>
                        <a:rPr lang="pt-BR" sz="2000" b="1" dirty="0">
                          <a:effectLst/>
                          <a:latin typeface="Narkisim" pitchFamily="34" charset="-79"/>
                          <a:ea typeface="Times New Roman"/>
                          <a:cs typeface="Narkisim" pitchFamily="34" charset="-79"/>
                        </a:rPr>
                        <a:t>Local</a:t>
                      </a:r>
                      <a:endParaRPr lang="pt-BR" sz="2000" dirty="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endParaRPr lang="pt-BR" sz="2000" b="1" dirty="0">
                        <a:effectLst/>
                        <a:latin typeface="Narkisim" pitchFamily="34" charset="-79"/>
                        <a:ea typeface="Times New Roman"/>
                        <a:cs typeface="Narkisim" pitchFamily="34" charset="-79"/>
                      </a:endParaRPr>
                    </a:p>
                    <a:p>
                      <a:pPr algn="ctr">
                        <a:spcAft>
                          <a:spcPts val="0"/>
                        </a:spcAft>
                      </a:pPr>
                      <a:r>
                        <a:rPr lang="pt-BR" sz="2000" b="1" dirty="0">
                          <a:effectLst/>
                          <a:latin typeface="Narkisim" pitchFamily="34" charset="-79"/>
                          <a:ea typeface="Times New Roman"/>
                          <a:cs typeface="Narkisim" pitchFamily="34" charset="-79"/>
                        </a:rPr>
                        <a:t>Endereço</a:t>
                      </a:r>
                      <a:endParaRPr lang="pt-BR" sz="2000" dirty="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r>
                        <a:rPr lang="pt-BR" sz="2000" b="1" dirty="0">
                          <a:effectLst/>
                          <a:latin typeface="Narkisim" pitchFamily="34" charset="-79"/>
                          <a:ea typeface="Times New Roman"/>
                          <a:cs typeface="Narkisim" pitchFamily="34" charset="-79"/>
                        </a:rPr>
                        <a:t>Instituição Financeira</a:t>
                      </a:r>
                      <a:endParaRPr lang="pt-BR" sz="2000" dirty="0">
                        <a:effectLst/>
                        <a:latin typeface="Narkisim" pitchFamily="34" charset="-79"/>
                        <a:ea typeface="Times New Roman"/>
                        <a:cs typeface="Narkisim" pitchFamily="34" charset="-79"/>
                      </a:endParaRPr>
                    </a:p>
                  </a:txBody>
                  <a:tcPr marL="68580" marR="68580" marT="0" marB="0"/>
                </a:tc>
                <a:extLst>
                  <a:ext uri="{0D108BD9-81ED-4DB2-BD59-A6C34878D82A}">
                    <a16:rowId xmlns:a16="http://schemas.microsoft.com/office/drawing/2014/main" xmlns="" val="10000"/>
                  </a:ext>
                </a:extLst>
              </a:tr>
              <a:tr h="471548">
                <a:tc>
                  <a:txBody>
                    <a:bodyPr/>
                    <a:lstStyle/>
                    <a:p>
                      <a:pPr algn="ctr">
                        <a:spcAft>
                          <a:spcPts val="0"/>
                        </a:spcAft>
                      </a:pPr>
                      <a:r>
                        <a:rPr lang="pt-BR" sz="2000" b="1" dirty="0">
                          <a:effectLst/>
                          <a:latin typeface="Narkisim" pitchFamily="34" charset="-79"/>
                          <a:ea typeface="Times New Roman"/>
                          <a:cs typeface="Narkisim" pitchFamily="34" charset="-79"/>
                        </a:rPr>
                        <a:t>01</a:t>
                      </a:r>
                      <a:endParaRPr lang="pt-BR" sz="2000" dirty="0">
                        <a:effectLst/>
                        <a:latin typeface="Narkisim" pitchFamily="34" charset="-79"/>
                        <a:ea typeface="Times New Roman"/>
                        <a:cs typeface="Narkisim" pitchFamily="34" charset="-79"/>
                      </a:endParaRPr>
                    </a:p>
                  </a:txBody>
                  <a:tcPr marL="68580" marR="68580" marT="0" marB="0"/>
                </a:tc>
                <a:tc>
                  <a:txBody>
                    <a:bodyPr/>
                    <a:lstStyle/>
                    <a:p>
                      <a:pPr algn="ctr">
                        <a:spcAft>
                          <a:spcPts val="0"/>
                        </a:spcAft>
                      </a:pPr>
                      <a:r>
                        <a:rPr lang="pt-BR" sz="2000" dirty="0">
                          <a:effectLst/>
                          <a:latin typeface="Narkisim" pitchFamily="34" charset="-79"/>
                          <a:ea typeface="Times New Roman"/>
                          <a:cs typeface="Narkisim" pitchFamily="34" charset="-79"/>
                        </a:rPr>
                        <a:t>09/11/2016</a:t>
                      </a:r>
                    </a:p>
                  </a:txBody>
                  <a:tcPr marL="68580" marR="68580" marT="0" marB="0"/>
                </a:tc>
                <a:tc>
                  <a:txBody>
                    <a:bodyPr/>
                    <a:lstStyle/>
                    <a:p>
                      <a:pPr algn="ctr">
                        <a:spcAft>
                          <a:spcPts val="0"/>
                        </a:spcAft>
                      </a:pPr>
                      <a:r>
                        <a:rPr lang="pt-BR" sz="2000" dirty="0">
                          <a:effectLst/>
                          <a:latin typeface="Narkisim" pitchFamily="34" charset="-79"/>
                          <a:ea typeface="Times New Roman"/>
                          <a:cs typeface="Narkisim" pitchFamily="34" charset="-79"/>
                        </a:rPr>
                        <a:t>Agência – Banco do Brasil de Altos/PI</a:t>
                      </a:r>
                    </a:p>
                  </a:txBody>
                  <a:tcPr marL="68580" marR="68580" marT="0" marB="0"/>
                </a:tc>
                <a:tc>
                  <a:txBody>
                    <a:bodyPr/>
                    <a:lstStyle/>
                    <a:p>
                      <a:pPr algn="ctr">
                        <a:spcAft>
                          <a:spcPts val="0"/>
                        </a:spcAft>
                      </a:pPr>
                      <a:r>
                        <a:rPr lang="pt-BR" sz="2000" dirty="0">
                          <a:effectLst/>
                          <a:latin typeface="Narkisim" pitchFamily="34" charset="-79"/>
                          <a:ea typeface="Times New Roman"/>
                          <a:cs typeface="Narkisim" pitchFamily="34" charset="-79"/>
                        </a:rPr>
                        <a:t>Av. Francisco </a:t>
                      </a:r>
                      <a:r>
                        <a:rPr lang="pt-BR" sz="2000" dirty="0" err="1">
                          <a:effectLst/>
                          <a:latin typeface="Narkisim" pitchFamily="34" charset="-79"/>
                          <a:ea typeface="Times New Roman"/>
                          <a:cs typeface="Narkisim" pitchFamily="34" charset="-79"/>
                        </a:rPr>
                        <a:t>Raulino</a:t>
                      </a:r>
                      <a:r>
                        <a:rPr lang="pt-BR" sz="2000" dirty="0">
                          <a:effectLst/>
                          <a:latin typeface="Narkisim" pitchFamily="34" charset="-79"/>
                          <a:ea typeface="Times New Roman"/>
                          <a:cs typeface="Narkisim" pitchFamily="34" charset="-79"/>
                        </a:rPr>
                        <a:t>, 1734 – Centro, Altos/PI</a:t>
                      </a:r>
                    </a:p>
                  </a:txBody>
                  <a:tcPr marL="68580" marR="68580" marT="0" marB="0"/>
                </a:tc>
                <a:tc>
                  <a:txBody>
                    <a:bodyPr/>
                    <a:lstStyle/>
                    <a:p>
                      <a:pPr algn="ctr">
                        <a:spcAft>
                          <a:spcPts val="0"/>
                        </a:spcAft>
                      </a:pPr>
                      <a:r>
                        <a:rPr lang="pt-BR" sz="2000" dirty="0">
                          <a:effectLst/>
                          <a:latin typeface="Narkisim" pitchFamily="34" charset="-79"/>
                          <a:ea typeface="Times New Roman"/>
                          <a:cs typeface="Narkisim" pitchFamily="34" charset="-79"/>
                        </a:rPr>
                        <a:t>Banco</a:t>
                      </a:r>
                      <a:r>
                        <a:rPr lang="pt-BR" sz="2000" baseline="0" dirty="0">
                          <a:effectLst/>
                          <a:latin typeface="Narkisim" pitchFamily="34" charset="-79"/>
                          <a:ea typeface="Times New Roman"/>
                          <a:cs typeface="Narkisim" pitchFamily="34" charset="-79"/>
                        </a:rPr>
                        <a:t> do Brasil</a:t>
                      </a:r>
                      <a:endParaRPr lang="pt-BR" sz="2000" dirty="0">
                        <a:effectLst/>
                        <a:latin typeface="Narkisim" pitchFamily="34" charset="-79"/>
                        <a:ea typeface="Times New Roman"/>
                        <a:cs typeface="Narkisim" pitchFamily="34" charset="-79"/>
                      </a:endParaRPr>
                    </a:p>
                  </a:txBody>
                  <a:tcPr marL="68580" marR="68580" marT="0" marB="0"/>
                </a:tc>
                <a:extLst>
                  <a:ext uri="{0D108BD9-81ED-4DB2-BD59-A6C34878D82A}">
                    <a16:rowId xmlns:a16="http://schemas.microsoft.com/office/drawing/2014/main" xmlns="" val="10001"/>
                  </a:ext>
                </a:extLst>
              </a:tr>
            </a:tbl>
          </a:graphicData>
        </a:graphic>
      </p:graphicFrame>
      <p:sp>
        <p:nvSpPr>
          <p:cNvPr id="5"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Ação praticada pelo grupo</a:t>
            </a:r>
          </a:p>
        </p:txBody>
      </p:sp>
    </p:spTree>
    <p:extLst>
      <p:ext uri="{BB962C8B-B14F-4D97-AF65-F5344CB8AC3E}">
        <p14:creationId xmlns:p14="http://schemas.microsoft.com/office/powerpoint/2010/main" val="31336567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Líderes da Organização Criminosa</a:t>
            </a:r>
          </a:p>
        </p:txBody>
      </p:sp>
      <p:sp>
        <p:nvSpPr>
          <p:cNvPr id="29" name="CaixaDeTexto 28"/>
          <p:cNvSpPr txBox="1"/>
          <p:nvPr/>
        </p:nvSpPr>
        <p:spPr>
          <a:xfrm>
            <a:off x="971600" y="1484784"/>
            <a:ext cx="7272808" cy="3888432"/>
          </a:xfrm>
          <a:prstGeom prst="rect">
            <a:avLst/>
          </a:prstGeom>
          <a:solidFill>
            <a:schemeClr val="bg1">
              <a:lumMod val="75000"/>
              <a:alpha val="50000"/>
            </a:schemeClr>
          </a:solidFill>
          <a:ln w="38100">
            <a:solidFill>
              <a:schemeClr val="tx1"/>
            </a:solidFill>
          </a:ln>
        </p:spPr>
        <p:txBody>
          <a:bodyPr wrap="square" rtlCol="0">
            <a:spAutoFit/>
          </a:bodyPr>
          <a:lstStyle/>
          <a:p>
            <a:pPr marL="285750" indent="-285750" algn="ctr">
              <a:buFont typeface="Wingdings" pitchFamily="2" charset="2"/>
              <a:buChar char="v"/>
            </a:pPr>
            <a:r>
              <a:rPr lang="pt-BR" sz="2400" dirty="0">
                <a:latin typeface="Narkisim" pitchFamily="34" charset="-79"/>
                <a:cs typeface="Narkisim" pitchFamily="34" charset="-79"/>
              </a:rPr>
              <a:t>Mentores intelectuais das ações;</a:t>
            </a:r>
          </a:p>
          <a:p>
            <a:pPr marL="285750" indent="-285750" algn="ctr">
              <a:buFont typeface="Wingdings" pitchFamily="2" charset="2"/>
              <a:buChar char="v"/>
            </a:pPr>
            <a:endParaRPr lang="pt-BR" sz="2400" dirty="0">
              <a:latin typeface="Narkisim" pitchFamily="34" charset="-79"/>
              <a:cs typeface="Narkisim" pitchFamily="34" charset="-79"/>
            </a:endParaRPr>
          </a:p>
          <a:p>
            <a:pPr marL="285750" indent="-285750" algn="ctr">
              <a:buFont typeface="Wingdings" pitchFamily="2" charset="2"/>
              <a:buChar char="v"/>
            </a:pPr>
            <a:r>
              <a:rPr lang="pt-BR" sz="2400" dirty="0">
                <a:latin typeface="Narkisim" pitchFamily="34" charset="-79"/>
                <a:cs typeface="Narkisim" pitchFamily="34" charset="-79"/>
              </a:rPr>
              <a:t>Recrutamento de pessoal;</a:t>
            </a:r>
          </a:p>
          <a:p>
            <a:pPr marL="285750" indent="-285750" algn="ctr">
              <a:buFont typeface="Wingdings" pitchFamily="2" charset="2"/>
              <a:buChar char="v"/>
            </a:pPr>
            <a:endParaRPr lang="pt-BR" sz="2400" dirty="0">
              <a:latin typeface="Narkisim" pitchFamily="34" charset="-79"/>
              <a:cs typeface="Narkisim" pitchFamily="34" charset="-79"/>
            </a:endParaRPr>
          </a:p>
          <a:p>
            <a:pPr marL="285750" indent="-285750" algn="ctr">
              <a:buFont typeface="Wingdings" pitchFamily="2" charset="2"/>
              <a:buChar char="v"/>
            </a:pPr>
            <a:r>
              <a:rPr lang="pt-BR" sz="2400" dirty="0">
                <a:latin typeface="Narkisim" pitchFamily="34" charset="-79"/>
                <a:cs typeface="Narkisim" pitchFamily="34" charset="-79"/>
              </a:rPr>
              <a:t>Divisão das tarefas entre membros da organização;</a:t>
            </a:r>
          </a:p>
          <a:p>
            <a:pPr marL="285750" indent="-285750" algn="ctr">
              <a:buFont typeface="Wingdings" pitchFamily="2" charset="2"/>
              <a:buChar char="v"/>
            </a:pPr>
            <a:endParaRPr lang="pt-BR" sz="2400" dirty="0">
              <a:latin typeface="Narkisim" pitchFamily="34" charset="-79"/>
              <a:cs typeface="Narkisim" pitchFamily="34" charset="-79"/>
            </a:endParaRPr>
          </a:p>
          <a:p>
            <a:pPr marL="285750" indent="-285750" algn="ctr">
              <a:buFont typeface="Wingdings" pitchFamily="2" charset="2"/>
              <a:buChar char="v"/>
            </a:pPr>
            <a:r>
              <a:rPr lang="pt-BR" sz="2400" dirty="0">
                <a:latin typeface="Narkisim" pitchFamily="34" charset="-79"/>
                <a:cs typeface="Narkisim" pitchFamily="34" charset="-79"/>
              </a:rPr>
              <a:t>Escolha dos alvos;</a:t>
            </a:r>
          </a:p>
          <a:p>
            <a:pPr algn="ctr"/>
            <a:endParaRPr lang="pt-BR" sz="2400" dirty="0">
              <a:latin typeface="Narkisim" pitchFamily="34" charset="-79"/>
              <a:cs typeface="Narkisim" pitchFamily="34" charset="-79"/>
            </a:endParaRPr>
          </a:p>
          <a:p>
            <a:pPr marL="285750" indent="-285750" algn="ctr">
              <a:buFont typeface="Wingdings" pitchFamily="2" charset="2"/>
              <a:buChar char="v"/>
            </a:pPr>
            <a:r>
              <a:rPr lang="pt-BR" sz="2400" dirty="0">
                <a:latin typeface="Narkisim" pitchFamily="34" charset="-79"/>
                <a:cs typeface="Narkisim" pitchFamily="34" charset="-79"/>
              </a:rPr>
              <a:t>Participação direta nas ações.</a:t>
            </a:r>
          </a:p>
        </p:txBody>
      </p:sp>
    </p:spTree>
    <p:extLst>
      <p:ext uri="{BB962C8B-B14F-4D97-AF65-F5344CB8AC3E}">
        <p14:creationId xmlns:p14="http://schemas.microsoft.com/office/powerpoint/2010/main" val="14763575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Prisões – 14/11/2016 – Teresina/PI</a:t>
            </a:r>
          </a:p>
        </p:txBody>
      </p:sp>
      <p:sp>
        <p:nvSpPr>
          <p:cNvPr id="5" name="Caixa de Texto 2"/>
          <p:cNvSpPr txBox="1">
            <a:spLocks noChangeArrowheads="1"/>
          </p:cNvSpPr>
          <p:nvPr/>
        </p:nvSpPr>
        <p:spPr bwMode="auto">
          <a:xfrm>
            <a:off x="1979712" y="1052736"/>
            <a:ext cx="4869081" cy="1584176"/>
          </a:xfrm>
          <a:prstGeom prst="rect">
            <a:avLst/>
          </a:prstGeom>
          <a:solidFill>
            <a:srgbClr val="FFFFFF">
              <a:alpha val="50000"/>
            </a:srgbClr>
          </a:solidFill>
          <a:ln w="25400">
            <a:solidFill>
              <a:schemeClr val="bg2">
                <a:lumMod val="10000"/>
              </a:schemeClr>
            </a:solidFill>
            <a:miter lim="800000"/>
            <a:headEnd/>
            <a:tailEnd/>
          </a:ln>
        </p:spPr>
        <p:txBody>
          <a:bodyPr rot="0" vert="horz" wrap="square" lIns="91440" tIns="45720" rIns="91440" bIns="45720" anchor="t" anchorCtr="0" upright="1">
            <a:noAutofit/>
          </a:bodyPr>
          <a:lstStyle/>
          <a:p>
            <a:pPr algn="ctr">
              <a:spcAft>
                <a:spcPts val="0"/>
              </a:spcAft>
            </a:pPr>
            <a:r>
              <a:rPr lang="pt-BR" sz="1400" b="1" dirty="0">
                <a:effectLst/>
                <a:latin typeface="Narkisim" pitchFamily="34" charset="-79"/>
                <a:ea typeface="Times New Roman"/>
                <a:cs typeface="Narkisim" pitchFamily="34" charset="-79"/>
              </a:rPr>
              <a:t>AUTO DE PRISÃO EM FLAGRANTE DELITO</a:t>
            </a:r>
            <a:endParaRPr lang="pt-BR" sz="1400" dirty="0">
              <a:effectLst/>
              <a:latin typeface="Narkisim" pitchFamily="34" charset="-79"/>
              <a:ea typeface="Times New Roman"/>
              <a:cs typeface="Narkisim" pitchFamily="34" charset="-79"/>
            </a:endParaRPr>
          </a:p>
          <a:p>
            <a:pPr marL="285750" lvl="0" indent="-285750" algn="ctr">
              <a:buFont typeface="Wingdings" pitchFamily="2" charset="2"/>
              <a:buChar char="v"/>
            </a:pPr>
            <a:r>
              <a:rPr lang="pt-BR" sz="1400" dirty="0">
                <a:latin typeface="Narkisim" pitchFamily="34" charset="-79"/>
                <a:cs typeface="Narkisim" pitchFamily="34" charset="-79"/>
              </a:rPr>
              <a:t>Tráfico de drogas e Associação para o tráfico;</a:t>
            </a:r>
          </a:p>
          <a:p>
            <a:pPr marL="285750" lvl="0" indent="-285750" algn="ctr">
              <a:buFont typeface="Wingdings" pitchFamily="2" charset="2"/>
              <a:buChar char="v"/>
            </a:pPr>
            <a:r>
              <a:rPr lang="pt-BR" sz="1400" dirty="0">
                <a:latin typeface="Narkisim" pitchFamily="34" charset="-79"/>
                <a:cs typeface="Narkisim" pitchFamily="34" charset="-79"/>
              </a:rPr>
              <a:t>Organização Criminosa;</a:t>
            </a:r>
          </a:p>
          <a:p>
            <a:pPr marL="285750" lvl="0" indent="-285750" algn="ctr">
              <a:buFont typeface="Wingdings" pitchFamily="2" charset="2"/>
              <a:buChar char="v"/>
            </a:pPr>
            <a:r>
              <a:rPr lang="pt-BR" sz="1400" dirty="0">
                <a:latin typeface="Narkisim" pitchFamily="34" charset="-79"/>
                <a:cs typeface="Narkisim" pitchFamily="34" charset="-79"/>
              </a:rPr>
              <a:t>Receptação;</a:t>
            </a:r>
          </a:p>
          <a:p>
            <a:pPr marL="285750" lvl="0" indent="-285750" algn="ctr">
              <a:buFont typeface="Wingdings" pitchFamily="2" charset="2"/>
              <a:buChar char="v"/>
            </a:pPr>
            <a:r>
              <a:rPr lang="pt-BR" sz="1400" dirty="0">
                <a:latin typeface="Narkisim" pitchFamily="34" charset="-79"/>
                <a:cs typeface="Narkisim" pitchFamily="34" charset="-79"/>
              </a:rPr>
              <a:t>Posse de arma de fogo com numeração raspada;</a:t>
            </a:r>
          </a:p>
          <a:p>
            <a:pPr marL="285750" lvl="0" indent="-285750" algn="ctr">
              <a:buFont typeface="Wingdings" pitchFamily="2" charset="2"/>
              <a:buChar char="v"/>
            </a:pPr>
            <a:r>
              <a:rPr lang="pt-BR" sz="1400" dirty="0">
                <a:latin typeface="Narkisim" pitchFamily="34" charset="-79"/>
                <a:cs typeface="Narkisim" pitchFamily="34" charset="-79"/>
              </a:rPr>
              <a:t>Porte de arma de fogo de uso restrito;</a:t>
            </a:r>
          </a:p>
          <a:p>
            <a:pPr marL="285750" lvl="0" indent="-285750" algn="ctr">
              <a:buFont typeface="Wingdings" pitchFamily="2" charset="2"/>
              <a:buChar char="v"/>
            </a:pPr>
            <a:r>
              <a:rPr lang="pt-BR" sz="1400" dirty="0">
                <a:latin typeface="Narkisim" pitchFamily="34" charset="-79"/>
                <a:cs typeface="Narkisim" pitchFamily="34" charset="-79"/>
              </a:rPr>
              <a:t>Posse irregular de artefato explosivo.</a:t>
            </a:r>
          </a:p>
          <a:p>
            <a:pPr>
              <a:spcAft>
                <a:spcPts val="0"/>
              </a:spcAft>
            </a:pPr>
            <a:r>
              <a:rPr lang="pt-BR" sz="1000" dirty="0">
                <a:effectLst/>
                <a:latin typeface="Times New Roman"/>
                <a:ea typeface="Times New Roman"/>
              </a:rP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078658"/>
            <a:ext cx="721428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6379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Prisões – 14/11/2016 – Teresina/PI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76373"/>
            <a:ext cx="7737437" cy="45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3276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41667" y="1196752"/>
            <a:ext cx="6400800" cy="1752600"/>
          </a:xfrm>
          <a:solidFill>
            <a:schemeClr val="bg1">
              <a:lumMod val="65000"/>
              <a:alpha val="50000"/>
            </a:schemeClr>
          </a:solidFill>
          <a:ln>
            <a:solidFill>
              <a:schemeClr val="bg1">
                <a:lumMod val="50000"/>
              </a:schemeClr>
            </a:solidFill>
          </a:ln>
        </p:spPr>
        <p:txBody>
          <a:bodyPr>
            <a:normAutofit fontScale="92500" lnSpcReduction="20000"/>
          </a:bodyPr>
          <a:lstStyle/>
          <a:p>
            <a:r>
              <a:rPr lang="pt-BR" dirty="0">
                <a:solidFill>
                  <a:schemeClr val="tx1"/>
                </a:solidFill>
                <a:latin typeface="Narkisim" pitchFamily="34" charset="-79"/>
                <a:cs typeface="Narkisim" pitchFamily="34" charset="-79"/>
              </a:rPr>
              <a:t>Secretaria de Segurança Pública – PI </a:t>
            </a:r>
          </a:p>
          <a:p>
            <a:r>
              <a:rPr lang="pt-BR" dirty="0">
                <a:solidFill>
                  <a:schemeClr val="tx1"/>
                </a:solidFill>
                <a:latin typeface="Narkisim" pitchFamily="34" charset="-79"/>
                <a:cs typeface="Narkisim" pitchFamily="34" charset="-79"/>
              </a:rPr>
              <a:t>Polícia Civil – PI</a:t>
            </a:r>
          </a:p>
          <a:p>
            <a:r>
              <a:rPr lang="pt-BR" dirty="0">
                <a:solidFill>
                  <a:schemeClr val="tx1"/>
                </a:solidFill>
                <a:latin typeface="Narkisim" pitchFamily="34" charset="-79"/>
                <a:cs typeface="Narkisim" pitchFamily="34" charset="-79"/>
              </a:rPr>
              <a:t>Polícia Militar – PI</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7515" y="4481678"/>
            <a:ext cx="3024336" cy="2052228"/>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481678"/>
            <a:ext cx="2052228" cy="2052228"/>
          </a:xfrm>
          <a:prstGeom prst="rect">
            <a:avLst/>
          </a:prstGeom>
        </p:spPr>
      </p:pic>
    </p:spTree>
    <p:extLst>
      <p:ext uri="{BB962C8B-B14F-4D97-AF65-F5344CB8AC3E}">
        <p14:creationId xmlns:p14="http://schemas.microsoft.com/office/powerpoint/2010/main" val="25231864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Líderes da Organização Criminosa</a:t>
            </a:r>
          </a:p>
        </p:txBody>
      </p:sp>
      <p:pic>
        <p:nvPicPr>
          <p:cNvPr id="27" name="Imagem 26"/>
          <p:cNvPicPr>
            <a:picLocks noChangeAspect="1"/>
          </p:cNvPicPr>
          <p:nvPr/>
        </p:nvPicPr>
        <p:blipFill rotWithShape="1">
          <a:blip r:embed="rId2" cstate="print">
            <a:extLst>
              <a:ext uri="{28A0092B-C50C-407E-A947-70E740481C1C}">
                <a14:useLocalDpi xmlns:a14="http://schemas.microsoft.com/office/drawing/2010/main" val="0"/>
              </a:ext>
            </a:extLst>
          </a:blip>
          <a:srcRect l="34747" t="7933" r="25211" b="52931"/>
          <a:stretch/>
        </p:blipFill>
        <p:spPr>
          <a:xfrm>
            <a:off x="894139" y="1769335"/>
            <a:ext cx="1363501" cy="1776895"/>
          </a:xfrm>
          <a:prstGeom prst="rect">
            <a:avLst/>
          </a:prstGeom>
          <a:ln w="31750">
            <a:solidFill>
              <a:schemeClr val="tx1"/>
            </a:solidFill>
            <a:prstDash val="dash"/>
          </a:ln>
        </p:spPr>
      </p:pic>
      <p:pic>
        <p:nvPicPr>
          <p:cNvPr id="42" name="Imagem 41"/>
          <p:cNvPicPr>
            <a:picLocks noChangeAspect="1"/>
          </p:cNvPicPr>
          <p:nvPr/>
        </p:nvPicPr>
        <p:blipFill rotWithShape="1">
          <a:blip r:embed="rId3" cstate="print">
            <a:extLst>
              <a:ext uri="{28A0092B-C50C-407E-A947-70E740481C1C}">
                <a14:useLocalDpi xmlns:a14="http://schemas.microsoft.com/office/drawing/2010/main" val="0"/>
              </a:ext>
            </a:extLst>
          </a:blip>
          <a:srcRect l="15681" t="22436" r="29655" b="24297"/>
          <a:stretch/>
        </p:blipFill>
        <p:spPr>
          <a:xfrm>
            <a:off x="2910842" y="1742039"/>
            <a:ext cx="1055432" cy="1831485"/>
          </a:xfrm>
          <a:prstGeom prst="rect">
            <a:avLst/>
          </a:prstGeom>
          <a:ln w="31750">
            <a:solidFill>
              <a:schemeClr val="tx1"/>
            </a:solidFill>
            <a:prstDash val="dash"/>
          </a:ln>
        </p:spPr>
      </p:pic>
      <p:pic>
        <p:nvPicPr>
          <p:cNvPr id="43" name="Imagem 42"/>
          <p:cNvPicPr>
            <a:picLocks noChangeAspect="1"/>
          </p:cNvPicPr>
          <p:nvPr/>
        </p:nvPicPr>
        <p:blipFill rotWithShape="1">
          <a:blip r:embed="rId4" cstate="print">
            <a:extLst>
              <a:ext uri="{28A0092B-C50C-407E-A947-70E740481C1C}">
                <a14:useLocalDpi xmlns:a14="http://schemas.microsoft.com/office/drawing/2010/main" val="0"/>
              </a:ext>
            </a:extLst>
          </a:blip>
          <a:srcRect l="28753" r="37361" b="21723"/>
          <a:stretch/>
        </p:blipFill>
        <p:spPr>
          <a:xfrm>
            <a:off x="4651840" y="1769335"/>
            <a:ext cx="1438018" cy="1868575"/>
          </a:xfrm>
          <a:prstGeom prst="rect">
            <a:avLst/>
          </a:prstGeom>
          <a:ln w="31750">
            <a:solidFill>
              <a:schemeClr val="tx1"/>
            </a:solidFill>
            <a:prstDash val="dash"/>
          </a:ln>
        </p:spPr>
      </p:pic>
      <p:pic>
        <p:nvPicPr>
          <p:cNvPr id="44" name="Imagem 43"/>
          <p:cNvPicPr>
            <a:picLocks noChangeAspect="1"/>
          </p:cNvPicPr>
          <p:nvPr/>
        </p:nvPicPr>
        <p:blipFill rotWithShape="1">
          <a:blip r:embed="rId5" cstate="print">
            <a:extLst>
              <a:ext uri="{28A0092B-C50C-407E-A947-70E740481C1C}">
                <a14:useLocalDpi xmlns:a14="http://schemas.microsoft.com/office/drawing/2010/main" val="0"/>
              </a:ext>
            </a:extLst>
          </a:blip>
          <a:srcRect l="24197" r="25633" b="59862"/>
          <a:stretch/>
        </p:blipFill>
        <p:spPr>
          <a:xfrm>
            <a:off x="6660901" y="1827194"/>
            <a:ext cx="1273097" cy="1810716"/>
          </a:xfrm>
          <a:prstGeom prst="rect">
            <a:avLst/>
          </a:prstGeom>
          <a:ln w="31750">
            <a:solidFill>
              <a:schemeClr val="tx1"/>
            </a:solidFill>
            <a:prstDash val="dash"/>
          </a:ln>
        </p:spPr>
      </p:pic>
      <p:sp>
        <p:nvSpPr>
          <p:cNvPr id="28" name="CaixaDeTexto 27"/>
          <p:cNvSpPr txBox="1"/>
          <p:nvPr/>
        </p:nvSpPr>
        <p:spPr>
          <a:xfrm>
            <a:off x="6577703" y="3696923"/>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ALAN DILSON</a:t>
            </a:r>
          </a:p>
        </p:txBody>
      </p:sp>
      <p:pic>
        <p:nvPicPr>
          <p:cNvPr id="51" name="Imagem 50"/>
          <p:cNvPicPr/>
          <p:nvPr/>
        </p:nvPicPr>
        <p:blipFill>
          <a:blip r:embed="rId6" cstate="print">
            <a:extLst>
              <a:ext uri="{28A0092B-C50C-407E-A947-70E740481C1C}">
                <a14:useLocalDpi xmlns:a14="http://schemas.microsoft.com/office/drawing/2010/main" val="0"/>
              </a:ext>
            </a:extLst>
          </a:blip>
          <a:stretch>
            <a:fillRect/>
          </a:stretch>
        </p:blipFill>
        <p:spPr>
          <a:xfrm>
            <a:off x="7933998" y="4957074"/>
            <a:ext cx="746586" cy="752454"/>
          </a:xfrm>
          <a:prstGeom prst="rect">
            <a:avLst/>
          </a:prstGeom>
        </p:spPr>
      </p:pic>
      <p:sp>
        <p:nvSpPr>
          <p:cNvPr id="52" name="Caixa de Texto 2"/>
          <p:cNvSpPr txBox="1">
            <a:spLocks noChangeArrowheads="1"/>
          </p:cNvSpPr>
          <p:nvPr/>
        </p:nvSpPr>
        <p:spPr bwMode="auto">
          <a:xfrm>
            <a:off x="5992129" y="4797600"/>
            <a:ext cx="1716579" cy="1015663"/>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Explosivista</a:t>
            </a:r>
          </a:p>
          <a:p>
            <a:pPr algn="ctr">
              <a:spcAft>
                <a:spcPts val="0"/>
              </a:spcAft>
            </a:pPr>
            <a:r>
              <a:rPr lang="pt-BR" sz="2000" dirty="0">
                <a:solidFill>
                  <a:srgbClr val="C00000"/>
                </a:solidFill>
                <a:effectLst/>
                <a:latin typeface="Narkisim" pitchFamily="34" charset="-79"/>
                <a:ea typeface="Times New Roman"/>
                <a:cs typeface="Narkisim" pitchFamily="34" charset="-79"/>
              </a:rPr>
              <a:t>(preparo dos explosivos)</a:t>
            </a:r>
          </a:p>
        </p:txBody>
      </p:sp>
      <p:sp>
        <p:nvSpPr>
          <p:cNvPr id="53" name="Seta dobrada 52"/>
          <p:cNvSpPr/>
          <p:nvPr/>
        </p:nvSpPr>
        <p:spPr>
          <a:xfrm rot="10800000" flipH="1">
            <a:off x="5380726" y="4489391"/>
            <a:ext cx="396045" cy="816040"/>
          </a:xfrm>
          <a:prstGeom prst="bentArrow">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p:cNvSpPr txBox="1"/>
          <p:nvPr/>
        </p:nvSpPr>
        <p:spPr>
          <a:xfrm>
            <a:off x="803181" y="3656511"/>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MARCELO NEGÃO</a:t>
            </a:r>
          </a:p>
        </p:txBody>
      </p:sp>
      <p:sp>
        <p:nvSpPr>
          <p:cNvPr id="13" name="CaixaDeTexto 12"/>
          <p:cNvSpPr txBox="1"/>
          <p:nvPr/>
        </p:nvSpPr>
        <p:spPr>
          <a:xfrm>
            <a:off x="2718813" y="3657909"/>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RAFAEL BICUDO</a:t>
            </a:r>
          </a:p>
        </p:txBody>
      </p:sp>
      <p:sp>
        <p:nvSpPr>
          <p:cNvPr id="14" name="CaixaDeTexto 13"/>
          <p:cNvSpPr txBox="1"/>
          <p:nvPr/>
        </p:nvSpPr>
        <p:spPr>
          <a:xfrm>
            <a:off x="4673365" y="3696924"/>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ÍNDIO</a:t>
            </a:r>
          </a:p>
          <a:p>
            <a:pPr algn="ctr"/>
            <a:endParaRPr lang="pt-BR" b="1" dirty="0">
              <a:latin typeface="Narkisim" pitchFamily="34" charset="-79"/>
              <a:cs typeface="Narkisim" pitchFamily="34" charset="-79"/>
            </a:endParaRPr>
          </a:p>
        </p:txBody>
      </p:sp>
      <p:sp>
        <p:nvSpPr>
          <p:cNvPr id="15" name="Caixa de Texto 2"/>
          <p:cNvSpPr txBox="1">
            <a:spLocks noChangeArrowheads="1"/>
          </p:cNvSpPr>
          <p:nvPr/>
        </p:nvSpPr>
        <p:spPr bwMode="auto">
          <a:xfrm>
            <a:off x="457200" y="1241884"/>
            <a:ext cx="1976979" cy="461665"/>
          </a:xfrm>
          <a:prstGeom prst="rect">
            <a:avLst/>
          </a:prstGeom>
          <a:solidFill>
            <a:srgbClr val="C00000">
              <a:alpha val="25000"/>
            </a:srgbClr>
          </a:solidFill>
          <a:ln w="25400">
            <a:solidFill>
              <a:srgbClr val="C00000"/>
            </a:solidFill>
            <a:prstDash val="dash"/>
            <a:miter lim="800000"/>
            <a:headEnd/>
            <a:tailEnd/>
          </a:ln>
        </p:spPr>
        <p:txBody>
          <a:bodyPr rot="0" vert="horz" wrap="square" lIns="91440" tIns="45720" rIns="91440" bIns="45720" anchor="t" anchorCtr="0">
            <a:spAutoFit/>
          </a:bodyPr>
          <a:lstStyle/>
          <a:p>
            <a:pPr algn="ctr">
              <a:spcAft>
                <a:spcPts val="0"/>
              </a:spcAft>
            </a:pPr>
            <a:r>
              <a:rPr lang="pt-BR" sz="2400" b="1" dirty="0">
                <a:solidFill>
                  <a:srgbClr val="C00000"/>
                </a:solidFill>
                <a:latin typeface="Narkisim" pitchFamily="34" charset="-79"/>
                <a:ea typeface="Times New Roman"/>
                <a:cs typeface="Narkisim" pitchFamily="34" charset="-79"/>
              </a:rPr>
              <a:t>FORAGIDO</a:t>
            </a:r>
            <a:endParaRPr lang="pt-BR" sz="2400" dirty="0">
              <a:solidFill>
                <a:srgbClr val="C00000"/>
              </a:solidFill>
              <a:effectLst/>
              <a:latin typeface="Narkisim" pitchFamily="34" charset="-79"/>
              <a:ea typeface="Times New Roman"/>
              <a:cs typeface="Narkisim" pitchFamily="34" charset="-79"/>
            </a:endParaRPr>
          </a:p>
        </p:txBody>
      </p:sp>
      <p:sp>
        <p:nvSpPr>
          <p:cNvPr id="16" name="Caixa de Texto 2"/>
          <p:cNvSpPr txBox="1">
            <a:spLocks noChangeArrowheads="1"/>
          </p:cNvSpPr>
          <p:nvPr/>
        </p:nvSpPr>
        <p:spPr bwMode="auto">
          <a:xfrm>
            <a:off x="2557143" y="1227595"/>
            <a:ext cx="1893010" cy="461665"/>
          </a:xfrm>
          <a:prstGeom prst="rect">
            <a:avLst/>
          </a:prstGeom>
          <a:solidFill>
            <a:srgbClr val="C00000">
              <a:alpha val="25000"/>
            </a:srgbClr>
          </a:solidFill>
          <a:ln w="25400">
            <a:solidFill>
              <a:srgbClr val="C00000"/>
            </a:solidFill>
            <a:prstDash val="dash"/>
            <a:miter lim="800000"/>
            <a:headEnd/>
            <a:tailEnd/>
          </a:ln>
        </p:spPr>
        <p:txBody>
          <a:bodyPr rot="0" vert="horz" wrap="square" lIns="91440" tIns="45720" rIns="91440" bIns="45720" anchor="t" anchorCtr="0">
            <a:spAutoFit/>
          </a:bodyPr>
          <a:lstStyle/>
          <a:p>
            <a:pPr algn="ctr">
              <a:spcAft>
                <a:spcPts val="0"/>
              </a:spcAft>
            </a:pPr>
            <a:r>
              <a:rPr lang="pt-BR" sz="2400" b="1" dirty="0">
                <a:solidFill>
                  <a:srgbClr val="C00000"/>
                </a:solidFill>
                <a:latin typeface="Narkisim" pitchFamily="34" charset="-79"/>
                <a:ea typeface="Times New Roman"/>
                <a:cs typeface="Narkisim" pitchFamily="34" charset="-79"/>
              </a:rPr>
              <a:t>FORAGIDO</a:t>
            </a:r>
            <a:endParaRPr lang="pt-BR" sz="2400" dirty="0">
              <a:solidFill>
                <a:srgbClr val="C00000"/>
              </a:solidFill>
              <a:effectLst/>
              <a:latin typeface="Narkisim" pitchFamily="34" charset="-79"/>
              <a:ea typeface="Times New Roman"/>
              <a:cs typeface="Narkisim" pitchFamily="34" charset="-79"/>
            </a:endParaRPr>
          </a:p>
        </p:txBody>
      </p:sp>
      <p:sp>
        <p:nvSpPr>
          <p:cNvPr id="18" name="Caixa de Texto 2"/>
          <p:cNvSpPr txBox="1">
            <a:spLocks noChangeArrowheads="1"/>
          </p:cNvSpPr>
          <p:nvPr/>
        </p:nvSpPr>
        <p:spPr bwMode="auto">
          <a:xfrm>
            <a:off x="4573117" y="1227596"/>
            <a:ext cx="1871091" cy="461665"/>
          </a:xfrm>
          <a:prstGeom prst="rect">
            <a:avLst/>
          </a:prstGeom>
          <a:solidFill>
            <a:srgbClr val="C00000">
              <a:alpha val="25000"/>
            </a:srgbClr>
          </a:solidFill>
          <a:ln w="25400">
            <a:solidFill>
              <a:srgbClr val="C00000"/>
            </a:solidFill>
            <a:prstDash val="dash"/>
            <a:miter lim="800000"/>
            <a:headEnd/>
            <a:tailEnd/>
          </a:ln>
        </p:spPr>
        <p:txBody>
          <a:bodyPr rot="0" vert="horz" wrap="square" lIns="91440" tIns="45720" rIns="91440" bIns="45720" anchor="t" anchorCtr="0">
            <a:spAutoFit/>
          </a:bodyPr>
          <a:lstStyle/>
          <a:p>
            <a:pPr algn="ctr">
              <a:spcAft>
                <a:spcPts val="0"/>
              </a:spcAft>
            </a:pPr>
            <a:r>
              <a:rPr lang="pt-BR" sz="2400" b="1" dirty="0">
                <a:solidFill>
                  <a:srgbClr val="C00000"/>
                </a:solidFill>
                <a:latin typeface="Narkisim" pitchFamily="34" charset="-79"/>
                <a:ea typeface="Times New Roman"/>
                <a:cs typeface="Narkisim" pitchFamily="34" charset="-79"/>
              </a:rPr>
              <a:t>FORAGIDO</a:t>
            </a:r>
            <a:endParaRPr lang="pt-BR" sz="2400" dirty="0">
              <a:solidFill>
                <a:srgbClr val="C00000"/>
              </a:solidFill>
              <a:effectLst/>
              <a:latin typeface="Narkisim" pitchFamily="34" charset="-79"/>
              <a:ea typeface="Times New Roman"/>
              <a:cs typeface="Narkisim" pitchFamily="34" charset="-79"/>
            </a:endParaRPr>
          </a:p>
        </p:txBody>
      </p:sp>
    </p:spTree>
    <p:extLst>
      <p:ext uri="{BB962C8B-B14F-4D97-AF65-F5344CB8AC3E}">
        <p14:creationId xmlns:p14="http://schemas.microsoft.com/office/powerpoint/2010/main" val="12104595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Responsáveis pelo armamento </a:t>
            </a:r>
          </a:p>
        </p:txBody>
      </p:sp>
      <p:pic>
        <p:nvPicPr>
          <p:cNvPr id="27" name="Imagem 26"/>
          <p:cNvPicPr>
            <a:picLocks noChangeAspect="1"/>
          </p:cNvPicPr>
          <p:nvPr/>
        </p:nvPicPr>
        <p:blipFill rotWithShape="1">
          <a:blip r:embed="rId2" cstate="print">
            <a:extLst>
              <a:ext uri="{28A0092B-C50C-407E-A947-70E740481C1C}">
                <a14:useLocalDpi xmlns:a14="http://schemas.microsoft.com/office/drawing/2010/main" val="0"/>
              </a:ext>
            </a:extLst>
          </a:blip>
          <a:srcRect l="20560" t="4894" r="29074" b="52023"/>
          <a:stretch/>
        </p:blipFill>
        <p:spPr>
          <a:xfrm>
            <a:off x="1094503" y="1633542"/>
            <a:ext cx="1198441" cy="1822464"/>
          </a:xfrm>
          <a:prstGeom prst="rect">
            <a:avLst/>
          </a:prstGeom>
          <a:ln w="31750">
            <a:solidFill>
              <a:schemeClr val="tx1"/>
            </a:solidFill>
            <a:prstDash val="dash"/>
          </a:ln>
        </p:spPr>
      </p:pic>
      <p:pic>
        <p:nvPicPr>
          <p:cNvPr id="42" name="Imagem 41"/>
          <p:cNvPicPr>
            <a:picLocks noChangeAspect="1"/>
          </p:cNvPicPr>
          <p:nvPr/>
        </p:nvPicPr>
        <p:blipFill rotWithShape="1">
          <a:blip r:embed="rId3" cstate="print">
            <a:extLst>
              <a:ext uri="{28A0092B-C50C-407E-A947-70E740481C1C}">
                <a14:useLocalDpi xmlns:a14="http://schemas.microsoft.com/office/drawing/2010/main" val="0"/>
              </a:ext>
            </a:extLst>
          </a:blip>
          <a:srcRect l="8371" r="20994" b="51784"/>
          <a:stretch/>
        </p:blipFill>
        <p:spPr>
          <a:xfrm>
            <a:off x="2889752" y="1633542"/>
            <a:ext cx="1438131" cy="1810717"/>
          </a:xfrm>
          <a:prstGeom prst="rect">
            <a:avLst/>
          </a:prstGeom>
          <a:ln w="31750">
            <a:solidFill>
              <a:schemeClr val="tx1"/>
            </a:solidFill>
            <a:prstDash val="dash"/>
          </a:ln>
        </p:spPr>
      </p:pic>
      <p:pic>
        <p:nvPicPr>
          <p:cNvPr id="43" name="Imagem 42"/>
          <p:cNvPicPr>
            <a:picLocks noChangeAspect="1"/>
          </p:cNvPicPr>
          <p:nvPr/>
        </p:nvPicPr>
        <p:blipFill rotWithShape="1">
          <a:blip r:embed="rId4" cstate="print">
            <a:extLst>
              <a:ext uri="{28A0092B-C50C-407E-A947-70E740481C1C}">
                <a14:useLocalDpi xmlns:a14="http://schemas.microsoft.com/office/drawing/2010/main" val="0"/>
              </a:ext>
            </a:extLst>
          </a:blip>
          <a:srcRect l="25047" r="33355" b="34153"/>
          <a:stretch/>
        </p:blipFill>
        <p:spPr>
          <a:xfrm>
            <a:off x="5086047" y="1660587"/>
            <a:ext cx="1134253" cy="1795419"/>
          </a:xfrm>
          <a:prstGeom prst="rect">
            <a:avLst/>
          </a:prstGeom>
          <a:ln w="31750">
            <a:solidFill>
              <a:schemeClr val="tx1"/>
            </a:solidFill>
            <a:prstDash val="dash"/>
          </a:ln>
        </p:spPr>
      </p:pic>
      <p:pic>
        <p:nvPicPr>
          <p:cNvPr id="44" name="Imagem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4278" y="1727295"/>
            <a:ext cx="1273097" cy="1742455"/>
          </a:xfrm>
          <a:prstGeom prst="rect">
            <a:avLst/>
          </a:prstGeom>
          <a:ln w="31750">
            <a:solidFill>
              <a:schemeClr val="tx1"/>
            </a:solidFill>
            <a:prstDash val="dash"/>
          </a:ln>
        </p:spPr>
      </p:pic>
      <p:sp>
        <p:nvSpPr>
          <p:cNvPr id="28" name="CaixaDeTexto 27"/>
          <p:cNvSpPr txBox="1"/>
          <p:nvPr/>
        </p:nvSpPr>
        <p:spPr>
          <a:xfrm>
            <a:off x="909272" y="3548668"/>
            <a:ext cx="1439491"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JAVELETA</a:t>
            </a:r>
          </a:p>
        </p:txBody>
      </p:sp>
      <p:sp>
        <p:nvSpPr>
          <p:cNvPr id="50" name="Caixa de Texto 2"/>
          <p:cNvSpPr txBox="1">
            <a:spLocks noChangeArrowheads="1"/>
          </p:cNvSpPr>
          <p:nvPr/>
        </p:nvSpPr>
        <p:spPr bwMode="auto">
          <a:xfrm>
            <a:off x="4327883" y="4571901"/>
            <a:ext cx="1716579" cy="1323439"/>
          </a:xfrm>
          <a:prstGeom prst="rect">
            <a:avLst/>
          </a:prstGeom>
          <a:solidFill>
            <a:srgbClr val="C00000">
              <a:alpha val="1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Transporte do armamento e aquisição de veículos</a:t>
            </a:r>
            <a:endParaRPr lang="pt-BR" sz="2000" dirty="0">
              <a:solidFill>
                <a:srgbClr val="C00000"/>
              </a:solidFill>
              <a:effectLst/>
              <a:latin typeface="Narkisim" pitchFamily="34" charset="-79"/>
              <a:ea typeface="Times New Roman"/>
              <a:cs typeface="Narkisim" pitchFamily="34" charset="-79"/>
            </a:endParaRPr>
          </a:p>
        </p:txBody>
      </p:sp>
      <p:sp>
        <p:nvSpPr>
          <p:cNvPr id="14" name="CaixaDeTexto 13"/>
          <p:cNvSpPr txBox="1"/>
          <p:nvPr/>
        </p:nvSpPr>
        <p:spPr>
          <a:xfrm>
            <a:off x="2856880" y="3538490"/>
            <a:ext cx="1439491"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KAIQUE</a:t>
            </a:r>
          </a:p>
        </p:txBody>
      </p:sp>
      <p:sp>
        <p:nvSpPr>
          <p:cNvPr id="16" name="Caixa de Texto 2"/>
          <p:cNvSpPr txBox="1">
            <a:spLocks noChangeArrowheads="1"/>
          </p:cNvSpPr>
          <p:nvPr/>
        </p:nvSpPr>
        <p:spPr bwMode="auto">
          <a:xfrm>
            <a:off x="1760528" y="4575246"/>
            <a:ext cx="1716579" cy="1323439"/>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Aquisição do armamento e implantação dos explosivos</a:t>
            </a:r>
            <a:endParaRPr lang="pt-BR" sz="2000" dirty="0">
              <a:solidFill>
                <a:srgbClr val="C00000"/>
              </a:solidFill>
              <a:effectLst/>
              <a:latin typeface="Narkisim" pitchFamily="34" charset="-79"/>
              <a:ea typeface="Times New Roman"/>
              <a:cs typeface="Narkisim" pitchFamily="34" charset="-79"/>
            </a:endParaRPr>
          </a:p>
        </p:txBody>
      </p:sp>
      <p:pic>
        <p:nvPicPr>
          <p:cNvPr id="17" name="Imagem 16"/>
          <p:cNvPicPr/>
          <p:nvPr/>
        </p:nvPicPr>
        <p:blipFill rotWithShape="1">
          <a:blip r:embed="rId6" cstate="print">
            <a:extLst>
              <a:ext uri="{28A0092B-C50C-407E-A947-70E740481C1C}">
                <a14:useLocalDpi xmlns:a14="http://schemas.microsoft.com/office/drawing/2010/main" val="0"/>
              </a:ext>
            </a:extLst>
          </a:blip>
          <a:srcRect l="5696" t="18245" r="8861" b="17070"/>
          <a:stretch/>
        </p:blipFill>
        <p:spPr bwMode="auto">
          <a:xfrm>
            <a:off x="1837150" y="5912023"/>
            <a:ext cx="1563333" cy="648072"/>
          </a:xfrm>
          <a:prstGeom prst="rect">
            <a:avLst/>
          </a:prstGeom>
          <a:ln>
            <a:noFill/>
          </a:ln>
          <a:extLst>
            <a:ext uri="{53640926-AAD7-44D8-BBD7-CCE9431645EC}">
              <a14:shadowObscured xmlns:a14="http://schemas.microsoft.com/office/drawing/2010/main"/>
            </a:ext>
          </a:extLst>
        </p:spPr>
      </p:pic>
      <p:pic>
        <p:nvPicPr>
          <p:cNvPr id="18" name="Imagem 17"/>
          <p:cNvPicPr/>
          <p:nvPr/>
        </p:nvPicPr>
        <p:blipFill>
          <a:blip r:embed="rId7" cstate="print">
            <a:extLst>
              <a:ext uri="{28A0092B-C50C-407E-A947-70E740481C1C}">
                <a14:useLocalDpi xmlns:a14="http://schemas.microsoft.com/office/drawing/2010/main" val="0"/>
              </a:ext>
            </a:extLst>
          </a:blip>
          <a:stretch>
            <a:fillRect/>
          </a:stretch>
        </p:blipFill>
        <p:spPr bwMode="auto">
          <a:xfrm>
            <a:off x="4646112" y="5912023"/>
            <a:ext cx="1080120" cy="658374"/>
          </a:xfrm>
          <a:prstGeom prst="rect">
            <a:avLst/>
          </a:prstGeom>
          <a:ln>
            <a:noFill/>
          </a:ln>
          <a:extLst>
            <a:ext uri="{53640926-AAD7-44D8-BBD7-CCE9431645EC}">
              <a14:shadowObscured xmlns:a14="http://schemas.microsoft.com/office/drawing/2010/main"/>
            </a:ext>
          </a:extLst>
        </p:spPr>
      </p:pic>
      <p:sp>
        <p:nvSpPr>
          <p:cNvPr id="21" name="Seta dobrada 20"/>
          <p:cNvSpPr/>
          <p:nvPr/>
        </p:nvSpPr>
        <p:spPr>
          <a:xfrm rot="10800000" flipH="1">
            <a:off x="3702303" y="4043338"/>
            <a:ext cx="396045" cy="1213464"/>
          </a:xfrm>
          <a:prstGeom prst="bentArrow">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5" name="CaixaDeTexto 14"/>
          <p:cNvSpPr txBox="1"/>
          <p:nvPr/>
        </p:nvSpPr>
        <p:spPr>
          <a:xfrm>
            <a:off x="4933429" y="3548668"/>
            <a:ext cx="1439491"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JOHN JOHN</a:t>
            </a:r>
          </a:p>
        </p:txBody>
      </p:sp>
      <p:sp>
        <p:nvSpPr>
          <p:cNvPr id="19" name="CaixaDeTexto 18"/>
          <p:cNvSpPr txBox="1"/>
          <p:nvPr/>
        </p:nvSpPr>
        <p:spPr>
          <a:xfrm>
            <a:off x="6782536" y="3584656"/>
            <a:ext cx="1821912"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RAIMUNDINHO TAXISTA</a:t>
            </a:r>
          </a:p>
        </p:txBody>
      </p:sp>
      <p:sp>
        <p:nvSpPr>
          <p:cNvPr id="20" name="Caixa de Texto 2"/>
          <p:cNvSpPr txBox="1">
            <a:spLocks noChangeArrowheads="1"/>
          </p:cNvSpPr>
          <p:nvPr/>
        </p:nvSpPr>
        <p:spPr bwMode="auto">
          <a:xfrm>
            <a:off x="4646112" y="1134958"/>
            <a:ext cx="1865351" cy="461665"/>
          </a:xfrm>
          <a:prstGeom prst="rect">
            <a:avLst/>
          </a:prstGeom>
          <a:solidFill>
            <a:srgbClr val="C00000">
              <a:alpha val="25000"/>
            </a:srgbClr>
          </a:solidFill>
          <a:ln w="25400">
            <a:solidFill>
              <a:srgbClr val="C00000"/>
            </a:solidFill>
            <a:prstDash val="dash"/>
            <a:miter lim="800000"/>
            <a:headEnd/>
            <a:tailEnd/>
          </a:ln>
        </p:spPr>
        <p:txBody>
          <a:bodyPr rot="0" vert="horz" wrap="square" lIns="91440" tIns="45720" rIns="91440" bIns="45720" anchor="t" anchorCtr="0">
            <a:spAutoFit/>
          </a:bodyPr>
          <a:lstStyle/>
          <a:p>
            <a:pPr algn="ctr">
              <a:spcAft>
                <a:spcPts val="0"/>
              </a:spcAft>
            </a:pPr>
            <a:r>
              <a:rPr lang="pt-BR" sz="2400" b="1" dirty="0">
                <a:solidFill>
                  <a:srgbClr val="C00000"/>
                </a:solidFill>
                <a:latin typeface="Narkisim" pitchFamily="34" charset="-79"/>
                <a:ea typeface="Times New Roman"/>
                <a:cs typeface="Narkisim" pitchFamily="34" charset="-79"/>
              </a:rPr>
              <a:t>FORAGIDO</a:t>
            </a:r>
            <a:endParaRPr lang="pt-BR" sz="2400" dirty="0">
              <a:solidFill>
                <a:srgbClr val="C00000"/>
              </a:solidFill>
              <a:effectLst/>
              <a:latin typeface="Narkisim" pitchFamily="34" charset="-79"/>
              <a:ea typeface="Times New Roman"/>
              <a:cs typeface="Narkisim" pitchFamily="34" charset="-79"/>
            </a:endParaRPr>
          </a:p>
        </p:txBody>
      </p:sp>
      <p:sp>
        <p:nvSpPr>
          <p:cNvPr id="22" name="Seta dobrada 21"/>
          <p:cNvSpPr/>
          <p:nvPr/>
        </p:nvSpPr>
        <p:spPr>
          <a:xfrm rot="10800000" flipH="1">
            <a:off x="1237941" y="4020057"/>
            <a:ext cx="396045" cy="1213464"/>
          </a:xfrm>
          <a:prstGeom prst="bentArrow">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3" name="Caixa de Texto 2"/>
          <p:cNvSpPr txBox="1">
            <a:spLocks noChangeArrowheads="1"/>
          </p:cNvSpPr>
          <p:nvPr/>
        </p:nvSpPr>
        <p:spPr bwMode="auto">
          <a:xfrm>
            <a:off x="6782536" y="1130722"/>
            <a:ext cx="1965928" cy="461665"/>
          </a:xfrm>
          <a:prstGeom prst="rect">
            <a:avLst/>
          </a:prstGeom>
          <a:solidFill>
            <a:srgbClr val="C00000">
              <a:alpha val="25000"/>
            </a:srgbClr>
          </a:solidFill>
          <a:ln w="25400">
            <a:solidFill>
              <a:srgbClr val="C00000"/>
            </a:solidFill>
            <a:prstDash val="dash"/>
            <a:miter lim="800000"/>
            <a:headEnd/>
            <a:tailEnd/>
          </a:ln>
        </p:spPr>
        <p:txBody>
          <a:bodyPr rot="0" vert="horz" wrap="square" lIns="91440" tIns="45720" rIns="91440" bIns="45720" anchor="t" anchorCtr="0">
            <a:spAutoFit/>
          </a:bodyPr>
          <a:lstStyle/>
          <a:p>
            <a:pPr algn="ctr">
              <a:spcAft>
                <a:spcPts val="0"/>
              </a:spcAft>
            </a:pPr>
            <a:r>
              <a:rPr lang="pt-BR" sz="2400" b="1" dirty="0">
                <a:solidFill>
                  <a:srgbClr val="C00000"/>
                </a:solidFill>
                <a:latin typeface="Narkisim" pitchFamily="34" charset="-79"/>
                <a:ea typeface="Times New Roman"/>
                <a:cs typeface="Narkisim" pitchFamily="34" charset="-79"/>
              </a:rPr>
              <a:t>FORAGIDO</a:t>
            </a:r>
            <a:endParaRPr lang="pt-BR" sz="2400" dirty="0">
              <a:solidFill>
                <a:srgbClr val="C00000"/>
              </a:solidFill>
              <a:effectLst/>
              <a:latin typeface="Narkisim" pitchFamily="34" charset="-79"/>
              <a:ea typeface="Times New Roman"/>
              <a:cs typeface="Narkisim" pitchFamily="34" charset="-79"/>
            </a:endParaRPr>
          </a:p>
        </p:txBody>
      </p:sp>
    </p:spTree>
    <p:extLst>
      <p:ext uri="{BB962C8B-B14F-4D97-AF65-F5344CB8AC3E}">
        <p14:creationId xmlns:p14="http://schemas.microsoft.com/office/powerpoint/2010/main" val="2140939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1560" y="1268760"/>
            <a:ext cx="8229600" cy="5184576"/>
          </a:xfrm>
          <a:solidFill>
            <a:schemeClr val="bg1">
              <a:lumMod val="75000"/>
              <a:alpha val="50000"/>
            </a:schemeClr>
          </a:solidFill>
          <a:ln w="25400">
            <a:solidFill>
              <a:schemeClr val="tx1"/>
            </a:solidFill>
            <a:prstDash val="solid"/>
          </a:ln>
        </p:spPr>
        <p:txBody>
          <a:bodyPr>
            <a:normAutofit fontScale="55000" lnSpcReduction="20000"/>
          </a:bodyPr>
          <a:lstStyle/>
          <a:p>
            <a:pPr marL="0" indent="0" algn="ctr">
              <a:lnSpc>
                <a:spcPct val="120000"/>
              </a:lnSpc>
              <a:buNone/>
            </a:pPr>
            <a:r>
              <a:rPr lang="pt-BR" sz="3600" b="1" dirty="0">
                <a:latin typeface="Narkisim" pitchFamily="34" charset="-79"/>
                <a:cs typeface="Narkisim" pitchFamily="34" charset="-79"/>
              </a:rPr>
              <a:t>Funções:</a:t>
            </a:r>
          </a:p>
          <a:p>
            <a:pPr marL="0" indent="0" algn="ctr">
              <a:lnSpc>
                <a:spcPct val="120000"/>
              </a:lnSpc>
              <a:buNone/>
            </a:pPr>
            <a:endParaRPr lang="pt-BR" sz="3600" b="1" dirty="0">
              <a:latin typeface="Narkisim" pitchFamily="34" charset="-79"/>
              <a:cs typeface="Narkisim" pitchFamily="34" charset="-79"/>
            </a:endParaRPr>
          </a:p>
          <a:p>
            <a:pPr marL="0" lvl="1" indent="0" algn="ctr">
              <a:lnSpc>
                <a:spcPct val="120000"/>
              </a:lnSpc>
              <a:buFont typeface="Wingdings" pitchFamily="2" charset="2"/>
              <a:buChar char="v"/>
            </a:pPr>
            <a:r>
              <a:rPr lang="pt-BR" sz="3600" dirty="0">
                <a:latin typeface="Narkisim" pitchFamily="34" charset="-79"/>
                <a:cs typeface="Narkisim" pitchFamily="34" charset="-79"/>
              </a:rPr>
              <a:t> </a:t>
            </a:r>
            <a:r>
              <a:rPr lang="pt-BR" sz="3600" b="1" dirty="0">
                <a:latin typeface="Narkisim" pitchFamily="34" charset="-79"/>
                <a:cs typeface="Narkisim" pitchFamily="34" charset="-79"/>
              </a:rPr>
              <a:t>Homens de frente</a:t>
            </a:r>
            <a:r>
              <a:rPr lang="pt-BR" sz="3600" dirty="0">
                <a:latin typeface="Narkisim" pitchFamily="34" charset="-79"/>
                <a:cs typeface="Narkisim" pitchFamily="34" charset="-79"/>
              </a:rPr>
              <a:t>: participação direta nas ações (contenção, perímetro, apoio, etc.);</a:t>
            </a:r>
          </a:p>
          <a:p>
            <a:pPr marL="0" lvl="1" indent="0" algn="ctr">
              <a:lnSpc>
                <a:spcPct val="120000"/>
              </a:lnSpc>
              <a:buFont typeface="Wingdings" pitchFamily="2" charset="2"/>
              <a:buChar char="v"/>
            </a:pPr>
            <a:endParaRPr lang="pt-BR" sz="3600" dirty="0">
              <a:latin typeface="Narkisim" pitchFamily="34" charset="-79"/>
              <a:cs typeface="Narkisim" pitchFamily="34" charset="-79"/>
            </a:endParaRPr>
          </a:p>
          <a:p>
            <a:pPr marL="0" lvl="1" indent="0" algn="ctr">
              <a:lnSpc>
                <a:spcPct val="120000"/>
              </a:lnSpc>
              <a:buFont typeface="Wingdings" pitchFamily="2" charset="2"/>
              <a:buChar char="v"/>
            </a:pPr>
            <a:r>
              <a:rPr lang="pt-BR" sz="3600" dirty="0">
                <a:latin typeface="Narkisim" pitchFamily="34" charset="-79"/>
                <a:cs typeface="Narkisim" pitchFamily="34" charset="-79"/>
              </a:rPr>
              <a:t> Levantamentos dos locais alvos;</a:t>
            </a:r>
          </a:p>
          <a:p>
            <a:pPr marL="0" lvl="1" indent="0" algn="ctr">
              <a:lnSpc>
                <a:spcPct val="120000"/>
              </a:lnSpc>
              <a:buFont typeface="Wingdings" pitchFamily="2" charset="2"/>
              <a:buChar char="v"/>
            </a:pPr>
            <a:endParaRPr lang="pt-BR" sz="3600" dirty="0">
              <a:latin typeface="Narkisim" pitchFamily="34" charset="-79"/>
              <a:cs typeface="Narkisim" pitchFamily="34" charset="-79"/>
            </a:endParaRPr>
          </a:p>
          <a:p>
            <a:pPr marL="0" lvl="1" indent="0" algn="ctr">
              <a:lnSpc>
                <a:spcPct val="120000"/>
              </a:lnSpc>
              <a:buFont typeface="Wingdings" pitchFamily="2" charset="2"/>
              <a:buChar char="v"/>
            </a:pPr>
            <a:r>
              <a:rPr lang="pt-BR" sz="3600" dirty="0">
                <a:latin typeface="Narkisim" pitchFamily="34" charset="-79"/>
                <a:cs typeface="Narkisim" pitchFamily="34" charset="-79"/>
              </a:rPr>
              <a:t> Olheiros e “batedores”;</a:t>
            </a:r>
          </a:p>
          <a:p>
            <a:pPr marL="0" lvl="1" indent="0" algn="ctr">
              <a:lnSpc>
                <a:spcPct val="120000"/>
              </a:lnSpc>
              <a:buFont typeface="Wingdings" pitchFamily="2" charset="2"/>
              <a:buChar char="v"/>
            </a:pPr>
            <a:endParaRPr lang="pt-BR" sz="3600" dirty="0">
              <a:latin typeface="Narkisim" pitchFamily="34" charset="-79"/>
              <a:cs typeface="Narkisim" pitchFamily="34" charset="-79"/>
            </a:endParaRPr>
          </a:p>
          <a:p>
            <a:pPr marL="0" lvl="1" indent="0" algn="ctr">
              <a:lnSpc>
                <a:spcPct val="120000"/>
              </a:lnSpc>
              <a:buFont typeface="Wingdings" pitchFamily="2" charset="2"/>
              <a:buChar char="v"/>
            </a:pPr>
            <a:r>
              <a:rPr lang="pt-BR" sz="3600" dirty="0">
                <a:latin typeface="Narkisim" pitchFamily="34" charset="-79"/>
                <a:cs typeface="Narkisim" pitchFamily="34" charset="-79"/>
              </a:rPr>
              <a:t> Armazenamento e salvaguarda das armas e demais materiais;</a:t>
            </a:r>
          </a:p>
          <a:p>
            <a:pPr marL="0" lvl="1" indent="0" algn="ctr">
              <a:lnSpc>
                <a:spcPct val="120000"/>
              </a:lnSpc>
              <a:buFont typeface="Wingdings" pitchFamily="2" charset="2"/>
              <a:buChar char="v"/>
            </a:pPr>
            <a:endParaRPr lang="pt-BR" sz="3600" dirty="0">
              <a:latin typeface="Narkisim" pitchFamily="34" charset="-79"/>
              <a:cs typeface="Narkisim" pitchFamily="34" charset="-79"/>
            </a:endParaRPr>
          </a:p>
          <a:p>
            <a:pPr marL="0" lvl="1" indent="0" algn="ctr">
              <a:lnSpc>
                <a:spcPct val="120000"/>
              </a:lnSpc>
              <a:buFont typeface="Wingdings" pitchFamily="2" charset="2"/>
              <a:buChar char="v"/>
            </a:pPr>
            <a:r>
              <a:rPr lang="pt-BR" sz="3600" dirty="0">
                <a:latin typeface="Narkisim" pitchFamily="34" charset="-79"/>
                <a:cs typeface="Narkisim" pitchFamily="34" charset="-79"/>
              </a:rPr>
              <a:t> Aquisição (roubo) dos veículos a serem usados nas ações;</a:t>
            </a:r>
          </a:p>
          <a:p>
            <a:pPr marL="0" lvl="1" indent="0" algn="ctr">
              <a:lnSpc>
                <a:spcPct val="120000"/>
              </a:lnSpc>
              <a:buFont typeface="Wingdings" pitchFamily="2" charset="2"/>
              <a:buChar char="v"/>
            </a:pPr>
            <a:endParaRPr lang="pt-BR" sz="3600" dirty="0">
              <a:latin typeface="Narkisim" pitchFamily="34" charset="-79"/>
              <a:cs typeface="Narkisim" pitchFamily="34" charset="-79"/>
            </a:endParaRPr>
          </a:p>
          <a:p>
            <a:pPr marL="0" lvl="1" indent="0" algn="ctr">
              <a:lnSpc>
                <a:spcPct val="120000"/>
              </a:lnSpc>
              <a:buFont typeface="Wingdings" pitchFamily="2" charset="2"/>
              <a:buChar char="v"/>
            </a:pPr>
            <a:r>
              <a:rPr lang="pt-BR" sz="3600" dirty="0">
                <a:latin typeface="Narkisim" pitchFamily="34" charset="-79"/>
                <a:cs typeface="Narkisim" pitchFamily="34" charset="-79"/>
              </a:rPr>
              <a:t> </a:t>
            </a:r>
            <a:r>
              <a:rPr lang="pt-BR" sz="3600" b="1" dirty="0">
                <a:latin typeface="Narkisim" pitchFamily="34" charset="-79"/>
                <a:cs typeface="Narkisim" pitchFamily="34" charset="-79"/>
              </a:rPr>
              <a:t>Pilotos de fuga</a:t>
            </a:r>
            <a:r>
              <a:rPr lang="pt-BR" sz="3600" dirty="0">
                <a:latin typeface="Narkisim" pitchFamily="34" charset="-79"/>
                <a:cs typeface="Narkisim" pitchFamily="34" charset="-79"/>
              </a:rPr>
              <a:t>: dirigir os veículos antes e após as ações.</a:t>
            </a:r>
          </a:p>
          <a:p>
            <a:pPr marL="0" indent="0">
              <a:buNone/>
            </a:pPr>
            <a:endParaRPr lang="pt-BR" dirty="0"/>
          </a:p>
        </p:txBody>
      </p:sp>
      <p:sp>
        <p:nvSpPr>
          <p:cNvPr id="4"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“Quadrilheiros” da Organização Criminosa</a:t>
            </a:r>
          </a:p>
        </p:txBody>
      </p:sp>
    </p:spTree>
    <p:extLst>
      <p:ext uri="{BB962C8B-B14F-4D97-AF65-F5344CB8AC3E}">
        <p14:creationId xmlns:p14="http://schemas.microsoft.com/office/powerpoint/2010/main" val="28458040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“Quadrilheiros”</a:t>
            </a:r>
          </a:p>
        </p:txBody>
      </p:sp>
      <p:pic>
        <p:nvPicPr>
          <p:cNvPr id="27" name="Imagem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330325"/>
            <a:ext cx="1129414" cy="1822464"/>
          </a:xfrm>
          <a:prstGeom prst="rect">
            <a:avLst/>
          </a:prstGeom>
          <a:ln w="31750">
            <a:solidFill>
              <a:schemeClr val="tx1"/>
            </a:solidFill>
            <a:prstDash val="dash"/>
          </a:ln>
        </p:spPr>
      </p:pic>
      <p:pic>
        <p:nvPicPr>
          <p:cNvPr id="42" name="Imagem 41"/>
          <p:cNvPicPr>
            <a:picLocks noChangeAspect="1"/>
          </p:cNvPicPr>
          <p:nvPr/>
        </p:nvPicPr>
        <p:blipFill rotWithShape="1">
          <a:blip r:embed="rId3" cstate="print">
            <a:extLst>
              <a:ext uri="{28A0092B-C50C-407E-A947-70E740481C1C}">
                <a14:useLocalDpi xmlns:a14="http://schemas.microsoft.com/office/drawing/2010/main" val="0"/>
              </a:ext>
            </a:extLst>
          </a:blip>
          <a:srcRect l="25694" r="25073" b="60134"/>
          <a:stretch/>
        </p:blipFill>
        <p:spPr>
          <a:xfrm>
            <a:off x="2828279" y="1321222"/>
            <a:ext cx="1267495" cy="1824616"/>
          </a:xfrm>
          <a:prstGeom prst="rect">
            <a:avLst/>
          </a:prstGeom>
          <a:ln w="31750">
            <a:solidFill>
              <a:schemeClr val="tx1"/>
            </a:solidFill>
            <a:prstDash val="dash"/>
          </a:ln>
        </p:spPr>
      </p:pic>
      <p:pic>
        <p:nvPicPr>
          <p:cNvPr id="43" name="Imagem 42"/>
          <p:cNvPicPr>
            <a:picLocks noChangeAspect="1"/>
          </p:cNvPicPr>
          <p:nvPr/>
        </p:nvPicPr>
        <p:blipFill rotWithShape="1">
          <a:blip r:embed="rId4" cstate="print">
            <a:extLst>
              <a:ext uri="{28A0092B-C50C-407E-A947-70E740481C1C}">
                <a14:useLocalDpi xmlns:a14="http://schemas.microsoft.com/office/drawing/2010/main" val="0"/>
              </a:ext>
            </a:extLst>
          </a:blip>
          <a:srcRect l="22985" r="25370" b="56056"/>
          <a:stretch/>
        </p:blipFill>
        <p:spPr>
          <a:xfrm>
            <a:off x="4932040" y="1300192"/>
            <a:ext cx="1234002" cy="1866675"/>
          </a:xfrm>
          <a:prstGeom prst="rect">
            <a:avLst/>
          </a:prstGeom>
          <a:ln w="31750">
            <a:solidFill>
              <a:schemeClr val="tx1"/>
            </a:solidFill>
            <a:prstDash val="dash"/>
          </a:ln>
        </p:spPr>
      </p:pic>
      <p:pic>
        <p:nvPicPr>
          <p:cNvPr id="44" name="Imagem 43"/>
          <p:cNvPicPr>
            <a:picLocks noChangeAspect="1"/>
          </p:cNvPicPr>
          <p:nvPr/>
        </p:nvPicPr>
        <p:blipFill rotWithShape="1">
          <a:blip r:embed="rId5" cstate="print">
            <a:extLst>
              <a:ext uri="{28A0092B-C50C-407E-A947-70E740481C1C}">
                <a14:useLocalDpi xmlns:a14="http://schemas.microsoft.com/office/drawing/2010/main" val="0"/>
              </a:ext>
            </a:extLst>
          </a:blip>
          <a:srcRect l="23221" r="25618" b="61378"/>
          <a:stretch/>
        </p:blipFill>
        <p:spPr>
          <a:xfrm>
            <a:off x="6938268" y="1300191"/>
            <a:ext cx="1410949" cy="1893589"/>
          </a:xfrm>
          <a:prstGeom prst="rect">
            <a:avLst/>
          </a:prstGeom>
          <a:ln w="31750">
            <a:solidFill>
              <a:schemeClr val="tx1"/>
            </a:solidFill>
            <a:prstDash val="dash"/>
          </a:ln>
        </p:spPr>
      </p:pic>
      <p:sp>
        <p:nvSpPr>
          <p:cNvPr id="28" name="CaixaDeTexto 27"/>
          <p:cNvSpPr txBox="1"/>
          <p:nvPr/>
        </p:nvSpPr>
        <p:spPr>
          <a:xfrm>
            <a:off x="672545" y="3193781"/>
            <a:ext cx="1439491"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XEXÉU</a:t>
            </a:r>
          </a:p>
        </p:txBody>
      </p:sp>
      <p:sp>
        <p:nvSpPr>
          <p:cNvPr id="50" name="Caixa de Texto 2"/>
          <p:cNvSpPr txBox="1">
            <a:spLocks noChangeArrowheads="1"/>
          </p:cNvSpPr>
          <p:nvPr/>
        </p:nvSpPr>
        <p:spPr bwMode="auto">
          <a:xfrm>
            <a:off x="2580298" y="4526477"/>
            <a:ext cx="1847686" cy="1015663"/>
          </a:xfrm>
          <a:prstGeom prst="rect">
            <a:avLst/>
          </a:prstGeom>
          <a:solidFill>
            <a:srgbClr val="C00000">
              <a:alpha val="1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Homem de frente e piloto de fuga</a:t>
            </a:r>
            <a:endParaRPr lang="pt-BR" sz="2000" dirty="0">
              <a:solidFill>
                <a:srgbClr val="C00000"/>
              </a:solidFill>
              <a:effectLst/>
              <a:latin typeface="Narkisim" pitchFamily="34" charset="-79"/>
              <a:ea typeface="Times New Roman"/>
              <a:cs typeface="Narkisim" pitchFamily="34" charset="-79"/>
            </a:endParaRPr>
          </a:p>
        </p:txBody>
      </p:sp>
      <p:sp>
        <p:nvSpPr>
          <p:cNvPr id="14" name="CaixaDeTexto 13"/>
          <p:cNvSpPr txBox="1"/>
          <p:nvPr/>
        </p:nvSpPr>
        <p:spPr>
          <a:xfrm>
            <a:off x="2742282" y="3194847"/>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CLÉSSIO, </a:t>
            </a:r>
            <a:r>
              <a:rPr lang="pt-BR" dirty="0">
                <a:latin typeface="Narkisim" pitchFamily="34" charset="-79"/>
                <a:cs typeface="Narkisim" pitchFamily="34" charset="-79"/>
              </a:rPr>
              <a:t>“Maguin”</a:t>
            </a:r>
          </a:p>
        </p:txBody>
      </p:sp>
      <p:sp>
        <p:nvSpPr>
          <p:cNvPr id="16" name="Caixa de Texto 2"/>
          <p:cNvSpPr txBox="1">
            <a:spLocks noChangeArrowheads="1"/>
          </p:cNvSpPr>
          <p:nvPr/>
        </p:nvSpPr>
        <p:spPr bwMode="auto">
          <a:xfrm>
            <a:off x="395537" y="4515993"/>
            <a:ext cx="1855042" cy="1323439"/>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Homem de frente e aquisição dos veículos</a:t>
            </a:r>
            <a:endParaRPr lang="pt-BR" sz="2000" dirty="0">
              <a:solidFill>
                <a:srgbClr val="C00000"/>
              </a:solidFill>
              <a:effectLst/>
              <a:latin typeface="Narkisim" pitchFamily="34" charset="-79"/>
              <a:ea typeface="Times New Roman"/>
              <a:cs typeface="Narkisim" pitchFamily="34" charset="-79"/>
            </a:endParaRPr>
          </a:p>
        </p:txBody>
      </p:sp>
      <p:sp>
        <p:nvSpPr>
          <p:cNvPr id="20" name="CaixaDeTexto 19"/>
          <p:cNvSpPr txBox="1"/>
          <p:nvPr/>
        </p:nvSpPr>
        <p:spPr>
          <a:xfrm>
            <a:off x="4829295" y="3210662"/>
            <a:ext cx="1439491"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FILHO</a:t>
            </a:r>
          </a:p>
        </p:txBody>
      </p:sp>
      <p:sp>
        <p:nvSpPr>
          <p:cNvPr id="22" name="CaixaDeTexto 21"/>
          <p:cNvSpPr txBox="1"/>
          <p:nvPr/>
        </p:nvSpPr>
        <p:spPr>
          <a:xfrm>
            <a:off x="6909726" y="3211728"/>
            <a:ext cx="1439491"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PAULISTA</a:t>
            </a:r>
          </a:p>
        </p:txBody>
      </p:sp>
      <p:sp>
        <p:nvSpPr>
          <p:cNvPr id="23" name="Caixa de Texto 2"/>
          <p:cNvSpPr txBox="1">
            <a:spLocks noChangeArrowheads="1"/>
          </p:cNvSpPr>
          <p:nvPr/>
        </p:nvSpPr>
        <p:spPr bwMode="auto">
          <a:xfrm>
            <a:off x="4690751" y="4515992"/>
            <a:ext cx="1969481" cy="1015663"/>
          </a:xfrm>
          <a:prstGeom prst="rect">
            <a:avLst/>
          </a:prstGeom>
          <a:solidFill>
            <a:srgbClr val="C00000">
              <a:alpha val="1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Piloto de fuga e levantamentos</a:t>
            </a:r>
            <a:endParaRPr lang="pt-BR" sz="2000" dirty="0">
              <a:solidFill>
                <a:srgbClr val="C00000"/>
              </a:solidFill>
              <a:effectLst/>
              <a:latin typeface="Narkisim" pitchFamily="34" charset="-79"/>
              <a:ea typeface="Times New Roman"/>
              <a:cs typeface="Narkisim" pitchFamily="34" charset="-79"/>
            </a:endParaRPr>
          </a:p>
        </p:txBody>
      </p:sp>
      <p:sp>
        <p:nvSpPr>
          <p:cNvPr id="5" name="Seta para baixo 4"/>
          <p:cNvSpPr/>
          <p:nvPr/>
        </p:nvSpPr>
        <p:spPr>
          <a:xfrm>
            <a:off x="1256792" y="3693470"/>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Seta para baixo 23"/>
          <p:cNvSpPr/>
          <p:nvPr/>
        </p:nvSpPr>
        <p:spPr>
          <a:xfrm>
            <a:off x="3303091" y="3933056"/>
            <a:ext cx="270992" cy="534616"/>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Seta para baixo 24"/>
          <p:cNvSpPr/>
          <p:nvPr/>
        </p:nvSpPr>
        <p:spPr>
          <a:xfrm>
            <a:off x="5413544" y="3665953"/>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Seta para baixo 25"/>
          <p:cNvSpPr/>
          <p:nvPr/>
        </p:nvSpPr>
        <p:spPr>
          <a:xfrm>
            <a:off x="7508246" y="3665953"/>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 de Texto 2"/>
          <p:cNvSpPr txBox="1">
            <a:spLocks noChangeArrowheads="1"/>
          </p:cNvSpPr>
          <p:nvPr/>
        </p:nvSpPr>
        <p:spPr bwMode="auto">
          <a:xfrm>
            <a:off x="6771181" y="4530115"/>
            <a:ext cx="1716579" cy="707886"/>
          </a:xfrm>
          <a:prstGeom prst="rect">
            <a:avLst/>
          </a:prstGeom>
          <a:solidFill>
            <a:srgbClr val="C00000">
              <a:alpha val="1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Homem de frente</a:t>
            </a:r>
            <a:endParaRPr lang="pt-BR" sz="2000" dirty="0">
              <a:solidFill>
                <a:srgbClr val="C00000"/>
              </a:solidFill>
              <a:effectLst/>
              <a:latin typeface="Narkisim" pitchFamily="34" charset="-79"/>
              <a:ea typeface="Times New Roman"/>
              <a:cs typeface="Narkisim" pitchFamily="34" charset="-79"/>
            </a:endParaRPr>
          </a:p>
        </p:txBody>
      </p:sp>
    </p:spTree>
    <p:extLst>
      <p:ext uri="{BB962C8B-B14F-4D97-AF65-F5344CB8AC3E}">
        <p14:creationId xmlns:p14="http://schemas.microsoft.com/office/powerpoint/2010/main" val="16508072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ítulo 1"/>
          <p:cNvSpPr>
            <a:spLocks noGrp="1"/>
          </p:cNvSpPr>
          <p:nvPr>
            <p:ph type="title"/>
          </p:nvPr>
        </p:nvSpPr>
        <p:spPr>
          <a:xfrm>
            <a:off x="457200" y="274638"/>
            <a:ext cx="8147248" cy="706090"/>
          </a:xfrm>
          <a:solidFill>
            <a:schemeClr val="bg1">
              <a:lumMod val="75000"/>
              <a:alpha val="62000"/>
            </a:schemeClr>
          </a:solidFill>
        </p:spPr>
        <p:txBody>
          <a:bodyPr>
            <a:normAutofit/>
          </a:bodyPr>
          <a:lstStyle/>
          <a:p>
            <a:r>
              <a:rPr lang="pt-BR" sz="2800" b="1" dirty="0">
                <a:effectLst>
                  <a:outerShdw blurRad="38100" dist="38100" dir="2700000" algn="tl">
                    <a:srgbClr val="000000">
                      <a:alpha val="43137"/>
                    </a:srgbClr>
                  </a:outerShdw>
                </a:effectLst>
                <a:latin typeface="Narkisim" pitchFamily="34" charset="-79"/>
                <a:cs typeface="Narkisim" pitchFamily="34" charset="-79"/>
              </a:rPr>
              <a:t>“Quadrilheiros”</a:t>
            </a:r>
          </a:p>
        </p:txBody>
      </p:sp>
      <p:pic>
        <p:nvPicPr>
          <p:cNvPr id="27" name="Imagem 26"/>
          <p:cNvPicPr>
            <a:picLocks noChangeAspect="1"/>
          </p:cNvPicPr>
          <p:nvPr/>
        </p:nvPicPr>
        <p:blipFill rotWithShape="1">
          <a:blip r:embed="rId2" cstate="print">
            <a:extLst>
              <a:ext uri="{28A0092B-C50C-407E-A947-70E740481C1C}">
                <a14:useLocalDpi xmlns:a14="http://schemas.microsoft.com/office/drawing/2010/main" val="0"/>
              </a:ext>
            </a:extLst>
          </a:blip>
          <a:srcRect l="17770" r="14613" b="38659"/>
          <a:stretch/>
        </p:blipFill>
        <p:spPr>
          <a:xfrm>
            <a:off x="961186" y="1321221"/>
            <a:ext cx="1150850" cy="1856017"/>
          </a:xfrm>
          <a:prstGeom prst="rect">
            <a:avLst/>
          </a:prstGeom>
          <a:ln w="31750">
            <a:solidFill>
              <a:schemeClr val="tx1"/>
            </a:solidFill>
            <a:prstDash val="dash"/>
          </a:ln>
        </p:spPr>
      </p:pic>
      <p:pic>
        <p:nvPicPr>
          <p:cNvPr id="42" name="Imagem 41"/>
          <p:cNvPicPr>
            <a:picLocks noChangeAspect="1"/>
          </p:cNvPicPr>
          <p:nvPr/>
        </p:nvPicPr>
        <p:blipFill rotWithShape="1">
          <a:blip r:embed="rId3" cstate="print">
            <a:extLst>
              <a:ext uri="{28A0092B-C50C-407E-A947-70E740481C1C}">
                <a14:useLocalDpi xmlns:a14="http://schemas.microsoft.com/office/drawing/2010/main" val="0"/>
              </a:ext>
            </a:extLst>
          </a:blip>
          <a:srcRect l="20198" r="26634" b="50000"/>
          <a:stretch/>
        </p:blipFill>
        <p:spPr>
          <a:xfrm>
            <a:off x="2910047" y="1321222"/>
            <a:ext cx="1103960" cy="1845645"/>
          </a:xfrm>
          <a:prstGeom prst="rect">
            <a:avLst/>
          </a:prstGeom>
          <a:ln w="31750">
            <a:solidFill>
              <a:schemeClr val="tx1"/>
            </a:solidFill>
            <a:prstDash val="dash"/>
          </a:ln>
        </p:spPr>
      </p:pic>
      <p:pic>
        <p:nvPicPr>
          <p:cNvPr id="43" name="Imagem 42"/>
          <p:cNvPicPr>
            <a:picLocks noChangeAspect="1"/>
          </p:cNvPicPr>
          <p:nvPr/>
        </p:nvPicPr>
        <p:blipFill rotWithShape="1">
          <a:blip r:embed="rId4" cstate="print">
            <a:extLst>
              <a:ext uri="{28A0092B-C50C-407E-A947-70E740481C1C}">
                <a14:useLocalDpi xmlns:a14="http://schemas.microsoft.com/office/drawing/2010/main" val="0"/>
              </a:ext>
            </a:extLst>
          </a:blip>
          <a:srcRect l="36558" r="31721" b="25801"/>
          <a:stretch/>
        </p:blipFill>
        <p:spPr>
          <a:xfrm>
            <a:off x="4950058" y="1310156"/>
            <a:ext cx="1197963" cy="1876340"/>
          </a:xfrm>
          <a:prstGeom prst="rect">
            <a:avLst/>
          </a:prstGeom>
          <a:ln w="31750">
            <a:solidFill>
              <a:schemeClr val="tx1"/>
            </a:solidFill>
            <a:prstDash val="dash"/>
          </a:ln>
        </p:spPr>
      </p:pic>
      <p:pic>
        <p:nvPicPr>
          <p:cNvPr id="44" name="Imagem 43"/>
          <p:cNvPicPr>
            <a:picLocks noChangeAspect="1"/>
          </p:cNvPicPr>
          <p:nvPr/>
        </p:nvPicPr>
        <p:blipFill rotWithShape="1">
          <a:blip r:embed="rId5" cstate="print">
            <a:extLst>
              <a:ext uri="{28A0092B-C50C-407E-A947-70E740481C1C}">
                <a14:useLocalDpi xmlns:a14="http://schemas.microsoft.com/office/drawing/2010/main" val="0"/>
              </a:ext>
            </a:extLst>
          </a:blip>
          <a:srcRect l="22534" r="29384" b="41654"/>
          <a:stretch/>
        </p:blipFill>
        <p:spPr>
          <a:xfrm>
            <a:off x="7045850" y="1288745"/>
            <a:ext cx="1167242" cy="1888493"/>
          </a:xfrm>
          <a:prstGeom prst="rect">
            <a:avLst/>
          </a:prstGeom>
          <a:ln w="31750">
            <a:solidFill>
              <a:schemeClr val="tx1"/>
            </a:solidFill>
            <a:prstDash val="dash"/>
          </a:ln>
        </p:spPr>
      </p:pic>
      <p:sp>
        <p:nvSpPr>
          <p:cNvPr id="28" name="CaixaDeTexto 27"/>
          <p:cNvSpPr txBox="1"/>
          <p:nvPr/>
        </p:nvSpPr>
        <p:spPr>
          <a:xfrm>
            <a:off x="811087" y="3211728"/>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MÁRCIO, </a:t>
            </a:r>
            <a:r>
              <a:rPr lang="pt-BR" dirty="0">
                <a:latin typeface="Narkisim" pitchFamily="34" charset="-79"/>
                <a:cs typeface="Narkisim" pitchFamily="34" charset="-79"/>
              </a:rPr>
              <a:t>“Léo Estilo”</a:t>
            </a:r>
          </a:p>
        </p:txBody>
      </p:sp>
      <p:sp>
        <p:nvSpPr>
          <p:cNvPr id="14" name="CaixaDeTexto 13"/>
          <p:cNvSpPr txBox="1"/>
          <p:nvPr/>
        </p:nvSpPr>
        <p:spPr>
          <a:xfrm>
            <a:off x="2742282" y="3194847"/>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FRANCISCO RAYAN</a:t>
            </a:r>
            <a:endParaRPr lang="pt-BR" dirty="0">
              <a:latin typeface="Narkisim" pitchFamily="34" charset="-79"/>
              <a:cs typeface="Narkisim" pitchFamily="34" charset="-79"/>
            </a:endParaRPr>
          </a:p>
        </p:txBody>
      </p:sp>
      <p:sp>
        <p:nvSpPr>
          <p:cNvPr id="20" name="CaixaDeTexto 19"/>
          <p:cNvSpPr txBox="1"/>
          <p:nvPr/>
        </p:nvSpPr>
        <p:spPr>
          <a:xfrm>
            <a:off x="4829295" y="3210662"/>
            <a:ext cx="1439491" cy="369332"/>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VINÍCIUS</a:t>
            </a:r>
          </a:p>
        </p:txBody>
      </p:sp>
      <p:sp>
        <p:nvSpPr>
          <p:cNvPr id="22" name="CaixaDeTexto 21"/>
          <p:cNvSpPr txBox="1"/>
          <p:nvPr/>
        </p:nvSpPr>
        <p:spPr>
          <a:xfrm>
            <a:off x="6909726" y="3211728"/>
            <a:ext cx="1439491" cy="646331"/>
          </a:xfrm>
          <a:prstGeom prst="rect">
            <a:avLst/>
          </a:prstGeom>
          <a:solidFill>
            <a:schemeClr val="bg1">
              <a:lumMod val="75000"/>
              <a:alpha val="50000"/>
            </a:schemeClr>
          </a:solidFill>
          <a:ln cmpd="dbl">
            <a:solidFill>
              <a:schemeClr val="tx1"/>
            </a:solidFill>
            <a:prstDash val="dash"/>
          </a:ln>
        </p:spPr>
        <p:txBody>
          <a:bodyPr wrap="square" rtlCol="0">
            <a:spAutoFit/>
          </a:bodyPr>
          <a:lstStyle/>
          <a:p>
            <a:pPr algn="ctr"/>
            <a:r>
              <a:rPr lang="pt-BR" b="1" dirty="0">
                <a:latin typeface="Narkisim" pitchFamily="34" charset="-79"/>
                <a:cs typeface="Narkisim" pitchFamily="34" charset="-79"/>
              </a:rPr>
              <a:t>RENATO, </a:t>
            </a:r>
            <a:r>
              <a:rPr lang="pt-BR" dirty="0">
                <a:latin typeface="Narkisim" pitchFamily="34" charset="-79"/>
                <a:cs typeface="Narkisim" pitchFamily="34" charset="-79"/>
              </a:rPr>
              <a:t>“Magrão”</a:t>
            </a:r>
          </a:p>
        </p:txBody>
      </p:sp>
      <p:sp>
        <p:nvSpPr>
          <p:cNvPr id="15" name="Caixa de Texto 2"/>
          <p:cNvSpPr txBox="1">
            <a:spLocks noChangeArrowheads="1"/>
          </p:cNvSpPr>
          <p:nvPr/>
        </p:nvSpPr>
        <p:spPr bwMode="auto">
          <a:xfrm>
            <a:off x="2603737" y="4797152"/>
            <a:ext cx="1824247" cy="1008112"/>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Implantação dos explosivos</a:t>
            </a:r>
            <a:endParaRPr lang="pt-BR" sz="2000" dirty="0">
              <a:solidFill>
                <a:srgbClr val="C00000"/>
              </a:solidFill>
              <a:effectLst/>
              <a:latin typeface="Narkisim" pitchFamily="34" charset="-79"/>
              <a:ea typeface="Times New Roman"/>
              <a:cs typeface="Narkisim" pitchFamily="34" charset="-79"/>
            </a:endParaRPr>
          </a:p>
        </p:txBody>
      </p:sp>
      <p:sp>
        <p:nvSpPr>
          <p:cNvPr id="17" name="Seta para baixo 16"/>
          <p:cNvSpPr/>
          <p:nvPr/>
        </p:nvSpPr>
        <p:spPr>
          <a:xfrm>
            <a:off x="3326530" y="3926916"/>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Seta para baixo 17"/>
          <p:cNvSpPr/>
          <p:nvPr/>
        </p:nvSpPr>
        <p:spPr>
          <a:xfrm>
            <a:off x="1395336" y="3954073"/>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 de Texto 2"/>
          <p:cNvSpPr txBox="1">
            <a:spLocks noChangeArrowheads="1"/>
          </p:cNvSpPr>
          <p:nvPr/>
        </p:nvSpPr>
        <p:spPr bwMode="auto">
          <a:xfrm>
            <a:off x="395536" y="4805993"/>
            <a:ext cx="2088232" cy="400110"/>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Levantamentos</a:t>
            </a:r>
            <a:endParaRPr lang="pt-BR" sz="2000" dirty="0">
              <a:solidFill>
                <a:srgbClr val="C00000"/>
              </a:solidFill>
              <a:effectLst/>
              <a:latin typeface="Narkisim" pitchFamily="34" charset="-79"/>
              <a:ea typeface="Times New Roman"/>
              <a:cs typeface="Narkisim" pitchFamily="34" charset="-79"/>
            </a:endParaRPr>
          </a:p>
        </p:txBody>
      </p:sp>
      <p:sp>
        <p:nvSpPr>
          <p:cNvPr id="21" name="Seta para baixo 20"/>
          <p:cNvSpPr/>
          <p:nvPr/>
        </p:nvSpPr>
        <p:spPr>
          <a:xfrm>
            <a:off x="5413543" y="3926916"/>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 de Texto 2"/>
          <p:cNvSpPr txBox="1">
            <a:spLocks noChangeArrowheads="1"/>
          </p:cNvSpPr>
          <p:nvPr/>
        </p:nvSpPr>
        <p:spPr bwMode="auto">
          <a:xfrm>
            <a:off x="4547953" y="4805994"/>
            <a:ext cx="2112279" cy="400110"/>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Levantamentos</a:t>
            </a:r>
            <a:endParaRPr lang="pt-BR" sz="2000" dirty="0">
              <a:solidFill>
                <a:srgbClr val="C00000"/>
              </a:solidFill>
              <a:effectLst/>
              <a:latin typeface="Narkisim" pitchFamily="34" charset="-79"/>
              <a:ea typeface="Times New Roman"/>
              <a:cs typeface="Narkisim" pitchFamily="34" charset="-79"/>
            </a:endParaRPr>
          </a:p>
        </p:txBody>
      </p:sp>
      <p:sp>
        <p:nvSpPr>
          <p:cNvPr id="24" name="Seta para baixo 23"/>
          <p:cNvSpPr/>
          <p:nvPr/>
        </p:nvSpPr>
        <p:spPr>
          <a:xfrm>
            <a:off x="7493975" y="3981230"/>
            <a:ext cx="270992" cy="784044"/>
          </a:xfrm>
          <a:prstGeom prst="downArrow">
            <a:avLst/>
          </a:prstGeom>
          <a:solidFill>
            <a:srgbClr val="FF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 de Texto 2"/>
          <p:cNvSpPr txBox="1">
            <a:spLocks noChangeArrowheads="1"/>
          </p:cNvSpPr>
          <p:nvPr/>
        </p:nvSpPr>
        <p:spPr bwMode="auto">
          <a:xfrm>
            <a:off x="6771181" y="4844333"/>
            <a:ext cx="1716579" cy="707886"/>
          </a:xfrm>
          <a:prstGeom prst="rect">
            <a:avLst/>
          </a:prstGeom>
          <a:solidFill>
            <a:srgbClr val="C00000">
              <a:alpha val="25000"/>
            </a:srgbClr>
          </a:solidFill>
          <a:ln w="9525">
            <a:solidFill>
              <a:srgbClr val="C00000"/>
            </a:solidFill>
            <a:prstDash val="sysDash"/>
            <a:miter lim="800000"/>
            <a:headEnd/>
            <a:tailEnd/>
          </a:ln>
        </p:spPr>
        <p:txBody>
          <a:bodyPr rot="0" vert="horz" wrap="square" lIns="91440" tIns="45720" rIns="91440" bIns="45720" anchor="t" anchorCtr="0">
            <a:spAutoFit/>
          </a:bodyPr>
          <a:lstStyle/>
          <a:p>
            <a:pPr algn="ctr">
              <a:spcAft>
                <a:spcPts val="0"/>
              </a:spcAft>
            </a:pPr>
            <a:r>
              <a:rPr lang="pt-BR" sz="2000" b="1" dirty="0">
                <a:solidFill>
                  <a:srgbClr val="C00000"/>
                </a:solidFill>
                <a:latin typeface="Narkisim" pitchFamily="34" charset="-79"/>
                <a:ea typeface="Times New Roman"/>
                <a:cs typeface="Narkisim" pitchFamily="34" charset="-79"/>
              </a:rPr>
              <a:t>Apoio nas ações</a:t>
            </a:r>
            <a:endParaRPr lang="pt-BR" sz="2000" dirty="0">
              <a:solidFill>
                <a:srgbClr val="C00000"/>
              </a:solidFill>
              <a:effectLst/>
              <a:latin typeface="Narkisim" pitchFamily="34" charset="-79"/>
              <a:ea typeface="Times New Roman"/>
              <a:cs typeface="Narkisim" pitchFamily="34" charset="-79"/>
            </a:endParaRPr>
          </a:p>
        </p:txBody>
      </p:sp>
    </p:spTree>
    <p:extLst>
      <p:ext uri="{BB962C8B-B14F-4D97-AF65-F5344CB8AC3E}">
        <p14:creationId xmlns:p14="http://schemas.microsoft.com/office/powerpoint/2010/main" val="16712158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TotalTime>
  <Words>1405</Words>
  <Application>Microsoft Office PowerPoint</Application>
  <PresentationFormat>Apresentação na tela (4:3)</PresentationFormat>
  <Paragraphs>390</Paragraphs>
  <Slides>42</Slides>
  <Notes>0</Notes>
  <HiddenSlides>0</HiddenSlides>
  <MMClips>0</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Tema do Office</vt:lpstr>
      <vt:lpstr>OPERAÇÃO CASH</vt:lpstr>
      <vt:lpstr>OPERAÇÃO CASH</vt:lpstr>
      <vt:lpstr>Visão Geral da Organização Criminosa</vt:lpstr>
      <vt:lpstr>Líderes da Organização Criminosa</vt:lpstr>
      <vt:lpstr>Líderes da Organização Criminosa</vt:lpstr>
      <vt:lpstr>Responsáveis pelo armamento </vt:lpstr>
      <vt:lpstr>“Quadrilheiros” da Organização Criminosa</vt:lpstr>
      <vt:lpstr>“Quadrilheiros”</vt:lpstr>
      <vt:lpstr>“Quadrilheiros”</vt:lpstr>
      <vt:lpstr>“Quadrilheiros”</vt:lpstr>
      <vt:lpstr>“Quadrilheiros”</vt:lpstr>
      <vt:lpstr>“Quadrilheiros”</vt:lpstr>
      <vt:lpstr>Ações praticadas pelo grupo</vt:lpstr>
      <vt:lpstr>Ações praticadas pelo grupo</vt:lpstr>
      <vt:lpstr>Histórico das prisões – Operação Cash</vt:lpstr>
      <vt:lpstr>Prisões – 06/01/2017 – Teresina/PI</vt:lpstr>
      <vt:lpstr>Prisões – 12/01/2017 – Luís Correia/PI</vt:lpstr>
      <vt:lpstr>Prisões – 12/01/2017 – Luís Correia/PI</vt:lpstr>
      <vt:lpstr>Prisões – 12/01/2017 – Luís Correia/PI</vt:lpstr>
      <vt:lpstr>CFTV do Instituto Dom Barreto X Material apreendido em Luís Correia</vt:lpstr>
      <vt:lpstr>Prisão – 13/01/2017 – Parnaíba/PI</vt:lpstr>
      <vt:lpstr>Prisão – 15/01/2017 – Teresina/PI</vt:lpstr>
      <vt:lpstr>Prisões – 17/01/2017 – Teresina/PI</vt:lpstr>
      <vt:lpstr>Prisões – 17/01/2017 – Teresina/PI</vt:lpstr>
      <vt:lpstr>Prisão – 19/01/2017 – Teresina/PI</vt:lpstr>
      <vt:lpstr>FORAGIDOS</vt:lpstr>
      <vt:lpstr>FORAGIDOS</vt:lpstr>
      <vt:lpstr>FORAGIDOS</vt:lpstr>
      <vt:lpstr>FORAGIDOS</vt:lpstr>
      <vt:lpstr>FORAGIDOS</vt:lpstr>
      <vt:lpstr>FORAGIDOS</vt:lpstr>
      <vt:lpstr>FORAGIDOS</vt:lpstr>
      <vt:lpstr>FORAGIDOS</vt:lpstr>
      <vt:lpstr>CASO – Sítio em José de Freitas</vt:lpstr>
      <vt:lpstr>Ações praticadas pelo grupo</vt:lpstr>
      <vt:lpstr>Prisões – 24/12/2016 – José de Freitas/PI</vt:lpstr>
      <vt:lpstr>Prisões – 24/12/2016 – José de Freitas/PI</vt:lpstr>
      <vt:lpstr>CASO – BB de Altos/PI</vt:lpstr>
      <vt:lpstr>Ação praticada pelo grupo</vt:lpstr>
      <vt:lpstr>Prisões – 14/11/2016 – Teresina/PI</vt:lpstr>
      <vt:lpstr>Prisões – 14/11/2016 – Teresina/PI</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WARDOG_016</dc:creator>
  <cp:lastModifiedBy>WINDOWS</cp:lastModifiedBy>
  <cp:revision>91</cp:revision>
  <dcterms:created xsi:type="dcterms:W3CDTF">2017-01-20T15:26:51Z</dcterms:created>
  <dcterms:modified xsi:type="dcterms:W3CDTF">2017-01-29T21:33:05Z</dcterms:modified>
</cp:coreProperties>
</file>