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52"/>
  </p:notesMasterIdLst>
  <p:handoutMasterIdLst>
    <p:handoutMasterId r:id="rId53"/>
  </p:handoutMasterIdLst>
  <p:sldIdLst>
    <p:sldId id="292" r:id="rId3"/>
    <p:sldId id="300" r:id="rId4"/>
    <p:sldId id="304" r:id="rId5"/>
    <p:sldId id="327" r:id="rId6"/>
    <p:sldId id="328" r:id="rId7"/>
    <p:sldId id="299" r:id="rId8"/>
    <p:sldId id="325" r:id="rId9"/>
    <p:sldId id="326" r:id="rId10"/>
    <p:sldId id="302" r:id="rId11"/>
    <p:sldId id="303" r:id="rId12"/>
    <p:sldId id="305" r:id="rId13"/>
    <p:sldId id="306" r:id="rId14"/>
    <p:sldId id="329" r:id="rId15"/>
    <p:sldId id="310" r:id="rId16"/>
    <p:sldId id="311" r:id="rId17"/>
    <p:sldId id="312" r:id="rId18"/>
    <p:sldId id="313" r:id="rId19"/>
    <p:sldId id="330" r:id="rId20"/>
    <p:sldId id="314" r:id="rId21"/>
    <p:sldId id="308" r:id="rId22"/>
    <p:sldId id="309" r:id="rId23"/>
    <p:sldId id="315" r:id="rId24"/>
    <p:sldId id="331" r:id="rId25"/>
    <p:sldId id="316" r:id="rId26"/>
    <p:sldId id="332" r:id="rId27"/>
    <p:sldId id="317" r:id="rId28"/>
    <p:sldId id="318" r:id="rId29"/>
    <p:sldId id="319" r:id="rId30"/>
    <p:sldId id="320" r:id="rId31"/>
    <p:sldId id="321" r:id="rId32"/>
    <p:sldId id="322" r:id="rId33"/>
    <p:sldId id="323" r:id="rId34"/>
    <p:sldId id="324" r:id="rId35"/>
    <p:sldId id="264" r:id="rId36"/>
    <p:sldId id="280" r:id="rId37"/>
    <p:sldId id="261" r:id="rId38"/>
    <p:sldId id="279" r:id="rId39"/>
    <p:sldId id="265" r:id="rId40"/>
    <p:sldId id="266" r:id="rId41"/>
    <p:sldId id="267" r:id="rId42"/>
    <p:sldId id="268" r:id="rId43"/>
    <p:sldId id="269" r:id="rId44"/>
    <p:sldId id="282" r:id="rId45"/>
    <p:sldId id="283" r:id="rId46"/>
    <p:sldId id="284" r:id="rId47"/>
    <p:sldId id="285" r:id="rId48"/>
    <p:sldId id="262" r:id="rId49"/>
    <p:sldId id="281" r:id="rId50"/>
    <p:sldId id="297" r:id="rId5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6699" autoAdjust="0"/>
  </p:normalViewPr>
  <p:slideViewPr>
    <p:cSldViewPr>
      <p:cViewPr>
        <p:scale>
          <a:sx n="94" d="100"/>
          <a:sy n="94" d="100"/>
        </p:scale>
        <p:origin x="-576" y="10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D821B51-C196-48DE-8ADE-64D7B17A06F5}" type="datetimeFigureOut">
              <a:rPr lang="pt-BR" smtClean="0"/>
              <a:t>01/02/2017</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B9CAC2-475C-48BC-A40D-5045821F472B}" type="slidenum">
              <a:rPr lang="pt-BR" smtClean="0"/>
              <a:t>‹nº›</a:t>
            </a:fld>
            <a:endParaRPr lang="pt-BR"/>
          </a:p>
        </p:txBody>
      </p:sp>
    </p:spTree>
    <p:extLst>
      <p:ext uri="{BB962C8B-B14F-4D97-AF65-F5344CB8AC3E}">
        <p14:creationId xmlns:p14="http://schemas.microsoft.com/office/powerpoint/2010/main" val="1123366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66549-9888-4F53-92D0-7452B5473389}" type="datetimeFigureOut">
              <a:rPr lang="pt-BR" smtClean="0"/>
              <a:pPr/>
              <a:t>01/02/2017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D12615-9D43-42E4-A12D-80E721C4350E}" type="slidenum">
              <a:rPr lang="pt-BR" smtClean="0"/>
              <a:pPr/>
              <a:t>‹nº›</a:t>
            </a:fld>
            <a:endParaRPr lang="pt-BR"/>
          </a:p>
        </p:txBody>
      </p:sp>
    </p:spTree>
    <p:extLst>
      <p:ext uri="{BB962C8B-B14F-4D97-AF65-F5344CB8AC3E}">
        <p14:creationId xmlns:p14="http://schemas.microsoft.com/office/powerpoint/2010/main" val="2321869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F0D12615-9D43-42E4-A12D-80E721C4350E}" type="slidenum">
              <a:rPr lang="pt-BR" smtClean="0"/>
              <a:pPr/>
              <a:t>3</a:t>
            </a:fld>
            <a:endParaRPr lang="pt-B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0D12615-9D43-42E4-A12D-80E721C4350E}" type="slidenum">
              <a:rPr lang="pt-BR" smtClean="0"/>
              <a:pPr/>
              <a:t>4</a:t>
            </a:fld>
            <a:endParaRPr lang="pt-BR"/>
          </a:p>
        </p:txBody>
      </p:sp>
    </p:spTree>
    <p:extLst>
      <p:ext uri="{BB962C8B-B14F-4D97-AF65-F5344CB8AC3E}">
        <p14:creationId xmlns:p14="http://schemas.microsoft.com/office/powerpoint/2010/main" val="104534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Falar sobre </a:t>
            </a:r>
            <a:r>
              <a:rPr lang="pt-BR" dirty="0" err="1" smtClean="0"/>
              <a:t>sdsdsddsdsdsdsd</a:t>
            </a:r>
            <a:endParaRPr lang="pt-BR" dirty="0"/>
          </a:p>
        </p:txBody>
      </p:sp>
      <p:sp>
        <p:nvSpPr>
          <p:cNvPr id="4" name="Espaço Reservado para Número de Slide 3"/>
          <p:cNvSpPr>
            <a:spLocks noGrp="1"/>
          </p:cNvSpPr>
          <p:nvPr>
            <p:ph type="sldNum" sz="quarter" idx="10"/>
          </p:nvPr>
        </p:nvSpPr>
        <p:spPr/>
        <p:txBody>
          <a:bodyPr/>
          <a:lstStyle/>
          <a:p>
            <a:fld id="{F0D12615-9D43-42E4-A12D-80E721C4350E}" type="slidenum">
              <a:rPr lang="pt-BR" smtClean="0"/>
              <a:pPr/>
              <a:t>16</a:t>
            </a:fld>
            <a:endParaRPr lang="pt-BR"/>
          </a:p>
        </p:txBody>
      </p:sp>
    </p:spTree>
    <p:extLst>
      <p:ext uri="{BB962C8B-B14F-4D97-AF65-F5344CB8AC3E}">
        <p14:creationId xmlns:p14="http://schemas.microsoft.com/office/powerpoint/2010/main" val="3518419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F0D12615-9D43-42E4-A12D-80E721C4350E}" type="slidenum">
              <a:rPr lang="pt-BR" smtClean="0"/>
              <a:pPr/>
              <a:t>48</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E9BD0B23-8E2A-4A7B-9AD3-32395599402F}"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9BD0B23-8E2A-4A7B-9AD3-32395599402F}"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9BD0B23-8E2A-4A7B-9AD3-32395599402F}" type="slidenum">
              <a:rPr lang="pt-BR" smtClean="0"/>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C5529EFA-3C4E-4407-8EFE-989133C45BF8}" type="datetimeFigureOut">
              <a:rPr lang="pt-BR" smtClean="0"/>
              <a:pPr/>
              <a:t>01/02/2017</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D51EC0B7-D896-451B-AA49-2BE2F37F455E}" type="slidenum">
              <a:rPr lang="pt-BR" smtClean="0"/>
              <a:pPr/>
              <a:t>‹nº›</a:t>
            </a:fld>
            <a:endParaRPr lang="pt-B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C5529EFA-3C4E-4407-8EFE-989133C45BF8}" type="datetimeFigureOut">
              <a:rPr lang="pt-BR" smtClean="0"/>
              <a:pPr/>
              <a:t>01/02/2017</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D51EC0B7-D896-451B-AA49-2BE2F37F455E}" type="slidenum">
              <a:rPr lang="pt-BR" smtClean="0"/>
              <a:pPr/>
              <a:t>‹nº›</a:t>
            </a:fld>
            <a:endParaRPr lang="pt-BR"/>
          </a:p>
        </p:txBody>
      </p:sp>
      <p:sp>
        <p:nvSpPr>
          <p:cNvPr id="7" name="Título 6"/>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extLst/>
          </a:lstStyle>
          <a:p>
            <a:fld id="{C5529EFA-3C4E-4407-8EFE-989133C45BF8}" type="datetimeFigureOut">
              <a:rPr lang="pt-BR" smtClean="0"/>
              <a:pPr/>
              <a:t>01/02/2017</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D51EC0B7-D896-451B-AA49-2BE2F37F455E}" type="slidenum">
              <a:rPr lang="pt-BR" smtClean="0"/>
              <a:pPr/>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C5529EFA-3C4E-4407-8EFE-989133C45BF8}" type="datetimeFigureOut">
              <a:rPr lang="pt-BR" smtClean="0"/>
              <a:pPr/>
              <a:t>01/02/2017</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D51EC0B7-D896-451B-AA49-2BE2F37F455E}" type="slidenum">
              <a:rPr lang="pt-BR" smtClean="0"/>
              <a:pPr/>
              <a:t>‹nº›</a:t>
            </a:fld>
            <a:endParaRPr lang="pt-BR"/>
          </a:p>
        </p:txBody>
      </p:sp>
      <p:sp>
        <p:nvSpPr>
          <p:cNvPr id="8" name="Título 7"/>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C5529EFA-3C4E-4407-8EFE-989133C45BF8}" type="datetimeFigureOut">
              <a:rPr lang="pt-BR" smtClean="0"/>
              <a:pPr/>
              <a:t>01/02/2017</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D51EC0B7-D896-451B-AA49-2BE2F37F455E}"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C5529EFA-3C4E-4407-8EFE-989133C45BF8}" type="datetimeFigureOut">
              <a:rPr lang="pt-BR" smtClean="0"/>
              <a:pPr/>
              <a:t>01/02/2017</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D51EC0B7-D896-451B-AA49-2BE2F37F455E}" type="slidenum">
              <a:rPr lang="pt-BR" smtClean="0"/>
              <a:pPr/>
              <a:t>‹nº›</a:t>
            </a:fld>
            <a:endParaRPr lang="pt-BR"/>
          </a:p>
        </p:txBody>
      </p:sp>
      <p:sp>
        <p:nvSpPr>
          <p:cNvPr id="6" name="Título 5"/>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C5529EFA-3C4E-4407-8EFE-989133C45BF8}" type="datetimeFigureOut">
              <a:rPr lang="pt-BR" smtClean="0"/>
              <a:pPr/>
              <a:t>01/02/2017</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D51EC0B7-D896-451B-AA49-2BE2F37F455E}" type="slidenum">
              <a:rPr lang="pt-BR" smtClean="0"/>
              <a:pPr/>
              <a:t>‹nº›</a:t>
            </a:fld>
            <a:endParaRPr lang="pt-B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C5529EFA-3C4E-4407-8EFE-989133C45BF8}" type="datetimeFigureOut">
              <a:rPr lang="pt-BR" smtClean="0"/>
              <a:pPr/>
              <a:t>01/02/2017</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D51EC0B7-D896-451B-AA49-2BE2F37F455E}"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9BD0B23-8E2A-4A7B-9AD3-32395599402F}" type="slidenum">
              <a:rPr lang="pt-BR" smtClean="0"/>
              <a:pPr/>
              <a:t>‹nº›</a:t>
            </a:fld>
            <a:endParaRPr lang="pt-B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C5529EFA-3C4E-4407-8EFE-989133C45BF8}" type="datetimeFigureOut">
              <a:rPr lang="pt-BR" smtClean="0"/>
              <a:pPr/>
              <a:t>01/02/2017</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D51EC0B7-D896-451B-AA49-2BE2F37F455E}" type="slidenum">
              <a:rPr lang="pt-BR" smtClean="0"/>
              <a:pPr/>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C5529EFA-3C4E-4407-8EFE-989133C45BF8}" type="datetimeFigureOut">
              <a:rPr lang="pt-BR" smtClean="0"/>
              <a:pPr/>
              <a:t>01/02/2017</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D51EC0B7-D896-451B-AA49-2BE2F37F455E}" type="slidenum">
              <a:rPr lang="pt-BR" smtClean="0"/>
              <a:pPr/>
              <a:t>‹nº›</a:t>
            </a:fld>
            <a:endParaRPr lang="pt-B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C5529EFA-3C4E-4407-8EFE-989133C45BF8}" type="datetimeFigureOut">
              <a:rPr lang="pt-BR" smtClean="0"/>
              <a:pPr/>
              <a:t>01/02/2017</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D51EC0B7-D896-451B-AA49-2BE2F37F455E}"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9BD0B23-8E2A-4A7B-9AD3-32395599402F}"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9BD0B23-8E2A-4A7B-9AD3-32395599402F}"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9BD0B23-8E2A-4A7B-9AD3-32395599402F}"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9BD0B23-8E2A-4A7B-9AD3-32395599402F}"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9BD0B23-8E2A-4A7B-9AD3-32395599402F}"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9BD0B23-8E2A-4A7B-9AD3-32395599402F}"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E46BE55A-7050-4B74-B370-A711252C2D1D}" type="datetimeFigureOut">
              <a:rPr lang="pt-BR" smtClean="0"/>
              <a:pPr/>
              <a:t>01/02/2017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E9BD0B23-8E2A-4A7B-9AD3-32395599402F}"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6BE55A-7050-4B74-B370-A711252C2D1D}" type="datetimeFigureOut">
              <a:rPr lang="pt-BR" smtClean="0"/>
              <a:pPr/>
              <a:t>01/02/2017</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9BD0B23-8E2A-4A7B-9AD3-32395599402F}"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5529EFA-3C4E-4407-8EFE-989133C45BF8}" type="datetimeFigureOut">
              <a:rPr lang="pt-BR" smtClean="0"/>
              <a:pPr/>
              <a:t>01/02/2017</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1EC0B7-D896-451B-AA49-2BE2F37F455E}"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hyperlink" Target="Mapa%20Processo%20Suprimento%20de%20Fundos.bpm"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_Tarefa_7:_Analisar"/><Relationship Id="rId2" Type="http://schemas.openxmlformats.org/officeDocument/2006/relationships/hyperlink" Target="Anexos%20decreto/ANEXO%20I.docx"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hyperlink" Target="#_Tarefa_7:_Analisar"/><Relationship Id="rId3" Type="http://schemas.openxmlformats.org/officeDocument/2006/relationships/hyperlink" Target="Checklist_1_-" TargetMode="External"/><Relationship Id="rId7" Type="http://schemas.openxmlformats.org/officeDocument/2006/relationships/hyperlink" Target="anexos%20do%20manual%20operacional%20de%20SF/Modelo%204.docx" TargetMode="External"/><Relationship Id="rId2" Type="http://schemas.openxmlformats.org/officeDocument/2006/relationships/hyperlink" Target="anexos%20do%20manual%20operacional%20de%20SF/Modelo%202.docx" TargetMode="External"/><Relationship Id="rId1" Type="http://schemas.openxmlformats.org/officeDocument/2006/relationships/slideLayout" Target="../slideLayouts/slideLayout13.xml"/><Relationship Id="rId6" Type="http://schemas.openxmlformats.org/officeDocument/2006/relationships/hyperlink" Target="#_Checklist_3_-"/><Relationship Id="rId5" Type="http://schemas.openxmlformats.org/officeDocument/2006/relationships/hyperlink" Target="#_Checklist_2_-"/><Relationship Id="rId4" Type="http://schemas.openxmlformats.org/officeDocument/2006/relationships/hyperlink" Target="anexos%20do%20manual%20operacional%20de%20SF/Modelo%203.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_Tarefa_3:_Analisar"/><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Anexos%20IN/ANEXO%20I%20-%20EXEMPLIFICA&#199;&#195;O%20DE%20ITEM%20DE%20DESPESA.pdf"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_Tarefa_5:_Observar"/><Relationship Id="rId2" Type="http://schemas.openxmlformats.org/officeDocument/2006/relationships/hyperlink" Target="#_Tarefa_3:_Analisar"/><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hyperlink" Target="#_Tarefa_7:_Analisar"/><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hyperlink" Target="#_Checklist_5_-"/><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_Tarefa_2:_Movimentar"/><Relationship Id="rId2" Type="http://schemas.openxmlformats.org/officeDocument/2006/relationships/hyperlink" Target="#_Tarefa_11:_Distribuir"/><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8" Type="http://schemas.openxmlformats.org/officeDocument/2006/relationships/hyperlink" Target="#_Tarefa_12:_Consolidar"/><Relationship Id="rId3" Type="http://schemas.openxmlformats.org/officeDocument/2006/relationships/hyperlink" Target="#_Checklist_2_-"/><Relationship Id="rId7" Type="http://schemas.openxmlformats.org/officeDocument/2006/relationships/hyperlink" Target="#_Tarefa.12:_Consolidar_os"/><Relationship Id="rId2" Type="http://schemas.openxmlformats.org/officeDocument/2006/relationships/hyperlink" Target="#_Checklist_5_-"/><Relationship Id="rId1" Type="http://schemas.openxmlformats.org/officeDocument/2006/relationships/slideLayout" Target="../slideLayouts/slideLayout13.xml"/><Relationship Id="rId6" Type="http://schemas.openxmlformats.org/officeDocument/2006/relationships/hyperlink" Target="#_Checklist_7_-"/><Relationship Id="rId5" Type="http://schemas.openxmlformats.org/officeDocument/2006/relationships/hyperlink" Target="#_Checklist_6_-"/><Relationship Id="rId4" Type="http://schemas.openxmlformats.org/officeDocument/2006/relationships/hyperlink" Target="#_Checklist_3_-"/></Relationships>
</file>

<file path=ppt/slides/_rels/slide23.xml.rels><?xml version="1.0" encoding="UTF-8" standalone="yes"?>
<Relationships xmlns="http://schemas.openxmlformats.org/package/2006/relationships"><Relationship Id="rId3" Type="http://schemas.openxmlformats.org/officeDocument/2006/relationships/hyperlink" Target="#_Tarefa_15:_Preparar"/><Relationship Id="rId2" Type="http://schemas.openxmlformats.org/officeDocument/2006/relationships/hyperlink" Target="#_Tarefa_6:_"/><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http://www.sefaz.pi.gov.br/" TargetMode="External"/><Relationship Id="rId2" Type="http://schemas.openxmlformats.org/officeDocument/2006/relationships/hyperlink" Target="http://www.receita.fazenda.gov.br/Aliquotas/TabProgressiva.htm" TargetMode="External"/><Relationship Id="rId1" Type="http://schemas.openxmlformats.org/officeDocument/2006/relationships/slideLayout" Target="../slideLayouts/slideLayout13.xml"/><Relationship Id="rId4" Type="http://schemas.openxmlformats.org/officeDocument/2006/relationships/hyperlink" Target="#_Checklist_7_-"/></Relationships>
</file>

<file path=ppt/slides/_rels/slide25.xml.rels><?xml version="1.0" encoding="UTF-8" standalone="yes"?>
<Relationships xmlns="http://schemas.openxmlformats.org/package/2006/relationships"><Relationship Id="rId3" Type="http://schemas.openxmlformats.org/officeDocument/2006/relationships/hyperlink" Target="https://www.dataprev.gov.br/cnisinternet/faces/pages/index.xhtm/" TargetMode="External"/><Relationship Id="rId2" Type="http://schemas.openxmlformats.org/officeDocument/2006/relationships/hyperlink" Target="#_Modelo_15_-"/><Relationship Id="rId1" Type="http://schemas.openxmlformats.org/officeDocument/2006/relationships/slideLayout" Target="../slideLayouts/slideLayout13.xml"/><Relationship Id="rId6" Type="http://schemas.openxmlformats.org/officeDocument/2006/relationships/hyperlink" Target="#_Checklist_7_-"/><Relationship Id="rId5" Type="http://schemas.openxmlformats.org/officeDocument/2006/relationships/hyperlink" Target="http://www.receita.fazenda.gov.br/previdencia/contribuicoes" TargetMode="External"/><Relationship Id="rId4" Type="http://schemas.openxmlformats.org/officeDocument/2006/relationships/hyperlink" Target="http://www.previdencia.gov.br/servicos-ao-cidadao/todos-os-servicos/gps"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anexos%20do%20manual%20operacional%20de%20SF/Modelo%2014.docx" TargetMode="Externa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hyperlink" Target="#_Checklist_6_-"/><Relationship Id="rId2" Type="http://schemas.openxmlformats.org/officeDocument/2006/relationships/hyperlink" Target="#_Modelo_5_-"/><Relationship Id="rId1" Type="http://schemas.openxmlformats.org/officeDocument/2006/relationships/slideLayout" Target="../slideLayouts/slideLayout13.xml"/><Relationship Id="rId5" Type="http://schemas.openxmlformats.org/officeDocument/2006/relationships/hyperlink" Target="#_Checklist_9_-"/><Relationship Id="rId4" Type="http://schemas.openxmlformats.org/officeDocument/2006/relationships/hyperlink" Target="#_Cheklist_8_-"/></Relationships>
</file>

<file path=ppt/slides/_rels/slide29.xml.rels><?xml version="1.0" encoding="UTF-8" standalone="yes"?>
<Relationships xmlns="http://schemas.openxmlformats.org/package/2006/relationships"><Relationship Id="rId8" Type="http://schemas.openxmlformats.org/officeDocument/2006/relationships/hyperlink" Target="#_Modelo_13_-"/><Relationship Id="rId3" Type="http://schemas.openxmlformats.org/officeDocument/2006/relationships/hyperlink" Target="#_Modelo_6_-"/><Relationship Id="rId7" Type="http://schemas.openxmlformats.org/officeDocument/2006/relationships/hyperlink" Target="#_Modelo_11_-"/><Relationship Id="rId2" Type="http://schemas.openxmlformats.org/officeDocument/2006/relationships/hyperlink" Target="#_Checklist_11_-"/><Relationship Id="rId1" Type="http://schemas.openxmlformats.org/officeDocument/2006/relationships/slideLayout" Target="../slideLayouts/slideLayout13.xml"/><Relationship Id="rId6" Type="http://schemas.openxmlformats.org/officeDocument/2006/relationships/hyperlink" Target="#_Modelo_10_-"/><Relationship Id="rId5" Type="http://schemas.openxmlformats.org/officeDocument/2006/relationships/hyperlink" Target="#_Checklist_10_-"/><Relationship Id="rId4" Type="http://schemas.openxmlformats.org/officeDocument/2006/relationships/hyperlink" Target="#_Modelo_7_-"/><Relationship Id="rId9" Type="http://schemas.openxmlformats.org/officeDocument/2006/relationships/hyperlink" Target="#_Ap&#234;ndice_II_&#8211;"/></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hyperlink" Target="#_Tarefa.1:_Receber_a"/><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hyperlink" Target="#_Tarefa.2:_Proceder_a"/><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hyperlink" Target="#_Modelo_16_-"/><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Anexos%20decreto/ANEXO%20I.docx"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hyperlink" Target="ANEXOS/ANEXO%20I%20do%20decreto.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Anexos%20IN/ANEXO%20II%20-%20RECIBO.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Anexos%20IN/ANEXO%20III%20-%20RESUMO%20DOS%20PAGAMENTOS%20EFETUADOS%20A%20CONTRIBUINTES%20INDIVIDUAIS.doc"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Anexos%20IN/ANEXO%20VII%20-%20NOTIFICA&#199;&#195;O%20POR%20AUS&#202;NCIA%20DE%20PRESTA&#199;&#195;O%20DE%20CONTAS%20DE%20SUPRIMENTO%20DE%20FUNDOS.doc" TargetMode="External"/><Relationship Id="rId3" Type="http://schemas.openxmlformats.org/officeDocument/2006/relationships/hyperlink" Target="Anexos%20IN/ANEXO%20V%20-%20RELAT&#211;RIO%20DE%20AN&#193;LISE%20DE%20SUPRIMENTO%20DE%20FUNDOS.doc" TargetMode="External"/><Relationship Id="rId7" Type="http://schemas.openxmlformats.org/officeDocument/2006/relationships/hyperlink" Target="ANEXOS/ANEXOS%20VI%20da%20IN.doc" TargetMode="External"/><Relationship Id="rId2" Type="http://schemas.openxmlformats.org/officeDocument/2006/relationships/hyperlink" Target="Anexos%20IN/ANEXO%20IV%20-%20RELAT&#211;RIO%20DE%20AN&#193;LISE%20DE%20SUPRIMENTO%20DE%20FUNDOS.doc" TargetMode="External"/><Relationship Id="rId1" Type="http://schemas.openxmlformats.org/officeDocument/2006/relationships/slideLayout" Target="../slideLayouts/slideLayout2.xml"/><Relationship Id="rId6" Type="http://schemas.openxmlformats.org/officeDocument/2006/relationships/hyperlink" Target="Anexos%20IN" TargetMode="External"/><Relationship Id="rId5" Type="http://schemas.openxmlformats.org/officeDocument/2006/relationships/hyperlink" Target="Anexos%20IN/ANEXO%20VI%20-%20RELAT&#211;RIO%20DE%20AN&#193;LISE%20DE%20SUPRIMENTO%20DE%20FUNDOS.doc" TargetMode="External"/><Relationship Id="rId10" Type="http://schemas.openxmlformats.org/officeDocument/2006/relationships/hyperlink" Target="ANEXOS/ANEXOS%20VIII%20da%20IN.doc" TargetMode="External"/><Relationship Id="rId4" Type="http://schemas.openxmlformats.org/officeDocument/2006/relationships/hyperlink" Target="ANEXOS/ANEXOS%20V%20da%20IN.doc" TargetMode="External"/><Relationship Id="rId9" Type="http://schemas.openxmlformats.org/officeDocument/2006/relationships/hyperlink" Target="Anexos%20IN/ANEXO%20VIII%20-%20NOTIFICA&#199;&#195;O%20POR%20IRREGULARIDADE(S)%20APURADA(S)%20NA%20PRESTA&#199;&#195;O%20DE%20CONTAS%20DE%20SUPRIMENTO%20DE%20FUNDOS.doc"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ANEXOS/ANEXO%20XI%20da%20IN.doc" TargetMode="External"/><Relationship Id="rId3" Type="http://schemas.openxmlformats.org/officeDocument/2006/relationships/hyperlink" Target="Anexos%20IN/ANEXOs%20IX%20-%20INFORMA&#199;&#195;O%20PARA%20REGISTRO%20DE%20RECEBIMENTO%20DE%20PRESTA&#199;&#195;O%20DE%20CONTAS%20DE%20SUPRIMENTO%20DE%20FUNDOS.doc" TargetMode="External"/><Relationship Id="rId7" Type="http://schemas.openxmlformats.org/officeDocument/2006/relationships/hyperlink" Target="Anexos%20IN/ANEXO%20XI%20-%20INFORMA&#199;&#195;O%20PARA%20BAIXA%20DE%20RESPONSABILIDADE%20DE%20TOMADORES%20DE%20SUPRIMENTO%20DE%20FUNDOS.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ANEXOS/ANEXO%20X%20da%20IN.doc" TargetMode="External"/><Relationship Id="rId5" Type="http://schemas.openxmlformats.org/officeDocument/2006/relationships/hyperlink" Target="Anexos%20IN/ANEXO%20X%20-%20INFORMA&#199;&#195;O%20PARA%20REGISTRO%20DE%20INADIMPL&#202;NCIA%20NA%20ENTREGA%20%20DE%20PRESTA&#199;&#195;O%20DE%20CONTAS%20DE%20SUPRIMENTO%20DE%20FUNDOS.doc" TargetMode="External"/><Relationship Id="rId10" Type="http://schemas.openxmlformats.org/officeDocument/2006/relationships/hyperlink" Target="ANEXOS/ANEXO%20%20XII%20da%20IN.doc" TargetMode="External"/><Relationship Id="rId4" Type="http://schemas.openxmlformats.org/officeDocument/2006/relationships/hyperlink" Target="ANEXOS/ANEXOS%20IX%20da%20IN.doc" TargetMode="External"/><Relationship Id="rId9" Type="http://schemas.openxmlformats.org/officeDocument/2006/relationships/hyperlink" Target="Anexos%20IN/ANEXO%20XII%20-%20INFORMA&#199;&#195;O%20PARA%20REGISTRO%20NO%20SIAFEM%20.doc"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C:\Users\paulomarcondes\Pictures\FOTOS CGE\PRÉDIO NOVO\1 Prédio CGE.jpg"/>
          <p:cNvPicPr/>
          <p:nvPr/>
        </p:nvPicPr>
        <p:blipFill rotWithShape="1">
          <a:blip r:embed="rId2">
            <a:clrChange>
              <a:clrFrom>
                <a:srgbClr val="58A9D6"/>
              </a:clrFrom>
              <a:clrTo>
                <a:srgbClr val="58A9D6">
                  <a:alpha val="0"/>
                </a:srgbClr>
              </a:clrTo>
            </a:clrChange>
            <a:extLst>
              <a:ext uri="{28A0092B-C50C-407E-A947-70E740481C1C}">
                <a14:useLocalDpi xmlns:a14="http://schemas.microsoft.com/office/drawing/2010/main" val="0"/>
              </a:ext>
            </a:extLst>
          </a:blip>
          <a:srcRect b="20741"/>
          <a:stretch/>
        </p:blipFill>
        <p:spPr bwMode="auto">
          <a:xfrm>
            <a:off x="1" y="-315416"/>
            <a:ext cx="9143999" cy="6858000"/>
          </a:xfrm>
          <a:prstGeom prst="rect">
            <a:avLst/>
          </a:prstGeom>
          <a:noFill/>
          <a:ln>
            <a:noFill/>
          </a:ln>
          <a:extLst>
            <a:ext uri="{53640926-AAD7-44D8-BBD7-CCE9431645EC}">
              <a14:shadowObscured xmlns:a14="http://schemas.microsoft.com/office/drawing/2010/main"/>
            </a:ext>
          </a:extLst>
        </p:spPr>
      </p:pic>
      <p:pic>
        <p:nvPicPr>
          <p:cNvPr id="6" name="Imagem 5"/>
          <p:cNvPicPr>
            <a:picLocks noChangeAspect="1"/>
          </p:cNvPicPr>
          <p:nvPr/>
        </p:nvPicPr>
        <p:blipFill rotWithShape="1">
          <a:blip r:embed="rId3">
            <a:extLst>
              <a:ext uri="{28A0092B-C50C-407E-A947-70E740481C1C}">
                <a14:useLocalDpi xmlns:a14="http://schemas.microsoft.com/office/drawing/2010/main" val="0"/>
              </a:ext>
            </a:extLst>
          </a:blip>
          <a:srcRect t="-1" r="2749" b="39149"/>
          <a:stretch/>
        </p:blipFill>
        <p:spPr bwMode="auto">
          <a:xfrm>
            <a:off x="3351530" y="5877272"/>
            <a:ext cx="2440940" cy="871167"/>
          </a:xfrm>
          <a:prstGeom prst="rect">
            <a:avLst/>
          </a:prstGeom>
          <a:noFill/>
          <a:ln>
            <a:noFill/>
          </a:ln>
          <a:extLst>
            <a:ext uri="{53640926-AAD7-44D8-BBD7-CCE9431645EC}">
              <a14:shadowObscured xmlns:a14="http://schemas.microsoft.com/office/drawing/2010/main"/>
            </a:ext>
          </a:extLst>
        </p:spPr>
      </p:pic>
      <p:pic>
        <p:nvPicPr>
          <p:cNvPr id="7" name="Imagem 6" descr="C:\Users\paulomarcondes\AppData\Local\Microsoft\Windows\Temporary Internet Files\Content.Word\Papel timbrado.png"/>
          <p:cNvPicPr/>
          <p:nvPr/>
        </p:nvPicPr>
        <p:blipFill rotWithShape="1">
          <a:blip r:embed="rId4" cstate="print">
            <a:extLst>
              <a:ext uri="{28A0092B-C50C-407E-A947-70E740481C1C}">
                <a14:useLocalDpi xmlns:a14="http://schemas.microsoft.com/office/drawing/2010/main" val="0"/>
              </a:ext>
            </a:extLst>
          </a:blip>
          <a:srcRect l="69061" t="16898"/>
          <a:stretch/>
        </p:blipFill>
        <p:spPr bwMode="auto">
          <a:xfrm>
            <a:off x="385842" y="0"/>
            <a:ext cx="2520280" cy="1512663"/>
          </a:xfrm>
          <a:prstGeom prst="rect">
            <a:avLst/>
          </a:prstGeom>
          <a:noFill/>
          <a:ln>
            <a:noFill/>
          </a:ln>
          <a:extLst>
            <a:ext uri="{53640926-AAD7-44D8-BBD7-CCE9431645EC}">
              <a14:shadowObscured xmlns:a14="http://schemas.microsoft.com/office/drawing/2010/main"/>
            </a:ext>
          </a:extLst>
        </p:spPr>
      </p:pic>
      <p:sp>
        <p:nvSpPr>
          <p:cNvPr id="3" name="Retângulo 2"/>
          <p:cNvSpPr/>
          <p:nvPr/>
        </p:nvSpPr>
        <p:spPr>
          <a:xfrm>
            <a:off x="431540" y="1556792"/>
            <a:ext cx="8280920" cy="553998"/>
          </a:xfrm>
          <a:prstGeom prst="rect">
            <a:avLst/>
          </a:prstGeom>
          <a:noFill/>
        </p:spPr>
        <p:txBody>
          <a:bodyPr wrap="square" lIns="91440" tIns="45720" rIns="91440" bIns="45720">
            <a:spAutoFit/>
          </a:bodyPr>
          <a:lstStyle/>
          <a:p>
            <a:pPr algn="ctr"/>
            <a:r>
              <a:rPr lang="pt-BR" sz="3000" b="1" cap="none" spc="0" dirty="0" smtClean="0">
                <a:ln w="17780" cmpd="sng">
                  <a:solidFill>
                    <a:srgbClr val="FFFFFF"/>
                  </a:solidFill>
                  <a:prstDash val="solid"/>
                  <a:miter lim="800000"/>
                </a:ln>
                <a:solidFill>
                  <a:srgbClr val="0070C0"/>
                </a:solidFill>
                <a:effectLst>
                  <a:outerShdw blurRad="50800" algn="tl" rotWithShape="0">
                    <a:srgbClr val="000000"/>
                  </a:outerShdw>
                </a:effectLst>
              </a:rPr>
              <a:t>PALESTRA SOBRE SUPRIMENTO DE FUNDOS</a:t>
            </a:r>
            <a:endParaRPr lang="pt-BR" sz="3000" b="1" cap="none" spc="0" dirty="0">
              <a:ln w="17780" cmpd="sng">
                <a:solidFill>
                  <a:srgbClr val="FFFFFF"/>
                </a:solidFill>
                <a:prstDash val="solid"/>
                <a:miter lim="800000"/>
              </a:ln>
              <a:solidFill>
                <a:srgbClr val="0070C0"/>
              </a:solidFill>
              <a:effectLst>
                <a:outerShdw blurRad="50800" algn="tl" rotWithShape="0">
                  <a:srgbClr val="000000"/>
                </a:outerShdw>
              </a:effectLst>
            </a:endParaRPr>
          </a:p>
        </p:txBody>
      </p:sp>
      <p:sp>
        <p:nvSpPr>
          <p:cNvPr id="5" name="Retângulo 4"/>
          <p:cNvSpPr/>
          <p:nvPr/>
        </p:nvSpPr>
        <p:spPr>
          <a:xfrm>
            <a:off x="2555776" y="2553047"/>
            <a:ext cx="5152372" cy="707886"/>
          </a:xfrm>
          <a:prstGeom prst="rect">
            <a:avLst/>
          </a:prstGeom>
          <a:noFill/>
        </p:spPr>
        <p:txBody>
          <a:bodyPr wrap="none" lIns="91440" tIns="45720" rIns="91440" bIns="45720">
            <a:spAutoFit/>
          </a:bodyPr>
          <a:lstStyle/>
          <a:p>
            <a:pPr algn="ctr"/>
            <a:r>
              <a:rPr lang="pt-BR" sz="2000" b="1" cap="all" spc="0"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rPr>
              <a:t>DARCY SIQUEIRA ALBUQUERQUE JÚNIOR</a:t>
            </a:r>
          </a:p>
          <a:p>
            <a:pPr algn="ctr"/>
            <a:r>
              <a:rPr lang="pt-BR" sz="2000" b="1" cap="all"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rPr>
              <a:t>AUDITOR GOVERNAMENTAL – CGE/PI</a:t>
            </a:r>
            <a:endParaRPr lang="pt-BR" sz="2000" b="1" cap="all" spc="0" dirty="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0662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ESTRUTURA DO MANUAL OPERACIONAL DE DIÁRIAS</a:t>
            </a:r>
            <a:endParaRPr lang="pt-BR" b="1" dirty="0"/>
          </a:p>
        </p:txBody>
      </p:sp>
      <p:sp>
        <p:nvSpPr>
          <p:cNvPr id="3" name="Espaço Reservado para Conteúdo 2"/>
          <p:cNvSpPr>
            <a:spLocks noGrp="1"/>
          </p:cNvSpPr>
          <p:nvPr>
            <p:ph sz="quarter" idx="1"/>
          </p:nvPr>
        </p:nvSpPr>
        <p:spPr/>
        <p:txBody>
          <a:bodyPr/>
          <a:lstStyle/>
          <a:p>
            <a:r>
              <a:rPr lang="pt-BR" b="1" dirty="0" smtClean="0">
                <a:hlinkClick r:id="rId2" action="ppaction://hlinkfile"/>
              </a:rPr>
              <a:t>Mapa</a:t>
            </a:r>
            <a:r>
              <a:rPr lang="pt-BR" dirty="0" smtClean="0">
                <a:hlinkClick r:id="rId2" action="ppaction://hlinkfile"/>
              </a:rPr>
              <a:t> </a:t>
            </a:r>
            <a:r>
              <a:rPr lang="pt-BR" b="1" dirty="0" smtClean="0">
                <a:hlinkClick r:id="rId2" action="ppaction://hlinkfile"/>
              </a:rPr>
              <a:t>Geral do Processo</a:t>
            </a:r>
            <a:r>
              <a:rPr lang="pt-BR" dirty="0" smtClean="0"/>
              <a:t> ( representação gráfica do fluxo da despesa)</a:t>
            </a:r>
          </a:p>
          <a:p>
            <a:r>
              <a:rPr lang="pt-BR" b="1" dirty="0" smtClean="0"/>
              <a:t>Tarefas/rotinas operacionais </a:t>
            </a:r>
            <a:r>
              <a:rPr lang="pt-BR" dirty="0" smtClean="0"/>
              <a:t>(atividades administrativas)  </a:t>
            </a:r>
          </a:p>
          <a:p>
            <a:r>
              <a:rPr lang="pt-BR" b="1" dirty="0" smtClean="0"/>
              <a:t>Etapas</a:t>
            </a:r>
            <a:r>
              <a:rPr lang="pt-BR" dirty="0" smtClean="0"/>
              <a:t> para cada tarefa </a:t>
            </a:r>
          </a:p>
          <a:p>
            <a:r>
              <a:rPr lang="pt-BR" b="1" dirty="0" smtClean="0"/>
              <a:t>Modelos</a:t>
            </a:r>
            <a:r>
              <a:rPr lang="pt-BR" dirty="0" smtClean="0"/>
              <a:t> de documentos e formulários</a:t>
            </a:r>
          </a:p>
          <a:p>
            <a:r>
              <a:rPr lang="pt-BR" b="1" dirty="0" err="1" smtClean="0"/>
              <a:t>Checklists</a:t>
            </a:r>
            <a:r>
              <a:rPr lang="pt-BR" dirty="0" smtClean="0"/>
              <a:t> para orientações específicas</a:t>
            </a:r>
            <a:endParaRPr lang="pt-BR" dirty="0"/>
          </a:p>
        </p:txBody>
      </p:sp>
    </p:spTree>
    <p:extLst>
      <p:ext uri="{BB962C8B-B14F-4D97-AF65-F5344CB8AC3E}">
        <p14:creationId xmlns:p14="http://schemas.microsoft.com/office/powerpoint/2010/main" val="1088435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9"/>
            <a:ext cx="8435280" cy="3171807"/>
          </a:xfrm>
        </p:spPr>
        <p:txBody>
          <a:bodyPr>
            <a:normAutofit/>
          </a:bodyPr>
          <a:lstStyle/>
          <a:p>
            <a:pPr algn="just"/>
            <a:r>
              <a:rPr lang="pt-BR" dirty="0" smtClean="0"/>
              <a:t>E1.1</a:t>
            </a:r>
            <a:r>
              <a:rPr lang="pt-BR" dirty="0"/>
              <a:t>: Preencher o formulário de Requisição de Suprimento de Fundos,  conforme </a:t>
            </a:r>
            <a:r>
              <a:rPr lang="pt-BR" u="sng" dirty="0">
                <a:hlinkClick r:id="rId2" action="ppaction://hlinkfile"/>
              </a:rPr>
              <a:t>modelo 1</a:t>
            </a:r>
            <a:r>
              <a:rPr lang="pt-BR" dirty="0"/>
              <a:t> (Anexo I do decreto n. 16.226/15), observando o caráter pessoal e intransferível do mesmo;</a:t>
            </a:r>
          </a:p>
          <a:p>
            <a:r>
              <a:rPr lang="pt-BR" dirty="0"/>
              <a:t>E1.2: Encaminhar ao </a:t>
            </a:r>
            <a:r>
              <a:rPr lang="pt-BR" dirty="0" smtClean="0"/>
              <a:t>setor administrativo/financeiro</a:t>
            </a:r>
            <a:r>
              <a:rPr lang="pt-BR" dirty="0"/>
              <a:t>, via protocolo, devidamente preenchida</a:t>
            </a:r>
            <a:r>
              <a:rPr lang="pt-BR" dirty="0" smtClean="0"/>
              <a:t>;</a:t>
            </a:r>
            <a:endParaRPr lang="pt-BR" dirty="0"/>
          </a:p>
        </p:txBody>
      </p:sp>
      <p:sp>
        <p:nvSpPr>
          <p:cNvPr id="3" name="Título 2"/>
          <p:cNvSpPr>
            <a:spLocks noGrp="1"/>
          </p:cNvSpPr>
          <p:nvPr>
            <p:ph type="title"/>
          </p:nvPr>
        </p:nvSpPr>
        <p:spPr>
          <a:xfrm>
            <a:off x="467544" y="188640"/>
            <a:ext cx="8219256" cy="1152128"/>
          </a:xfrm>
        </p:spPr>
        <p:txBody>
          <a:bodyPr>
            <a:normAutofit fontScale="90000"/>
          </a:bodyPr>
          <a:lstStyle/>
          <a:p>
            <a:r>
              <a:rPr lang="pt-BR" sz="3600" u="sng" dirty="0" smtClean="0">
                <a:hlinkClick r:id="rId3"/>
              </a:rPr>
              <a:t/>
            </a:r>
            <a:br>
              <a:rPr lang="pt-BR" sz="3600" u="sng" dirty="0" smtClean="0">
                <a:hlinkClick r:id="rId3"/>
              </a:rPr>
            </a:br>
            <a:r>
              <a:rPr lang="pt-BR" sz="3600" u="sng" dirty="0" smtClean="0">
                <a:hlinkClick r:id="rId3"/>
              </a:rPr>
              <a:t>Tarefa </a:t>
            </a:r>
            <a:r>
              <a:rPr lang="pt-BR" sz="3600" u="sng" dirty="0">
                <a:hlinkClick r:id="rId3"/>
              </a:rPr>
              <a:t>1</a:t>
            </a:r>
            <a:r>
              <a:rPr lang="pt-BR" sz="3600" dirty="0"/>
              <a:t>: Requisitar o suprimento de fundos. (Servidor/Tomador)</a:t>
            </a:r>
            <a:r>
              <a:rPr lang="pt-BR" dirty="0"/>
              <a:t/>
            </a:r>
            <a:br>
              <a:rPr lang="pt-BR" dirty="0"/>
            </a:br>
            <a:endParaRPr lang="pt-BR" dirty="0"/>
          </a:p>
        </p:txBody>
      </p:sp>
      <p:sp>
        <p:nvSpPr>
          <p:cNvPr id="4" name="Retângulo 3"/>
          <p:cNvSpPr/>
          <p:nvPr/>
        </p:nvSpPr>
        <p:spPr>
          <a:xfrm>
            <a:off x="755576" y="4900518"/>
            <a:ext cx="6696744" cy="461665"/>
          </a:xfrm>
          <a:prstGeom prst="rect">
            <a:avLst/>
          </a:prstGeom>
        </p:spPr>
        <p:txBody>
          <a:bodyPr wrap="square">
            <a:spAutoFit/>
          </a:bodyPr>
          <a:lstStyle/>
          <a:p>
            <a:r>
              <a:rPr lang="pt-BR" sz="2400" b="1" u="sng" dirty="0">
                <a:hlinkClick r:id="rId3"/>
              </a:rPr>
              <a:t>Tarefa 2</a:t>
            </a:r>
            <a:r>
              <a:rPr lang="pt-BR" sz="2400" b="1" dirty="0"/>
              <a:t>: Formalizar o processo (Protocolo).</a:t>
            </a:r>
          </a:p>
        </p:txBody>
      </p:sp>
    </p:spTree>
    <p:extLst>
      <p:ext uri="{BB962C8B-B14F-4D97-AF65-F5344CB8AC3E}">
        <p14:creationId xmlns:p14="http://schemas.microsoft.com/office/powerpoint/2010/main" val="2774385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196752"/>
            <a:ext cx="8219256" cy="4810539"/>
          </a:xfrm>
        </p:spPr>
        <p:txBody>
          <a:bodyPr>
            <a:noAutofit/>
          </a:bodyPr>
          <a:lstStyle/>
          <a:p>
            <a:r>
              <a:rPr lang="pt-BR" sz="1600" dirty="0" smtClean="0"/>
              <a:t>E3.1</a:t>
            </a:r>
            <a:r>
              <a:rPr lang="pt-BR" sz="1600" dirty="0"/>
              <a:t>: Verificar a existência de dotação orçamentária e financeira observando a dotação própria e o respectivo programa;</a:t>
            </a:r>
          </a:p>
          <a:p>
            <a:r>
              <a:rPr lang="pt-BR" sz="1600" dirty="0"/>
              <a:t>E3.2: Preencher o quadro de informações orçamentárias, conforme </a:t>
            </a:r>
            <a:r>
              <a:rPr lang="pt-BR" sz="1600" u="sng" dirty="0">
                <a:hlinkClick r:id="rId2" action="ppaction://hlinkfile"/>
              </a:rPr>
              <a:t>modelo 2</a:t>
            </a:r>
            <a:r>
              <a:rPr lang="pt-BR" sz="1600" dirty="0"/>
              <a:t>.</a:t>
            </a:r>
          </a:p>
          <a:p>
            <a:r>
              <a:rPr lang="pt-BR" sz="1600" dirty="0"/>
              <a:t>E3.3: Avaliar o caráter eventual e excepcional da despesa e se poderá sujeitar-se ao processo normal de aplicação;</a:t>
            </a:r>
          </a:p>
          <a:p>
            <a:r>
              <a:rPr lang="pt-BR" sz="1600" dirty="0"/>
              <a:t>E3.4: Verificar se o servidor está apto a receber suprimento de fundos, observando as vedações do art. 8º do decreto nº 16.226/2015, conforme </a:t>
            </a:r>
            <a:r>
              <a:rPr lang="pt-BR" sz="1600" i="1" u="sng" dirty="0" err="1">
                <a:hlinkClick r:id="rId3" action="ppaction://hlinkfile"/>
              </a:rPr>
              <a:t>check</a:t>
            </a:r>
            <a:r>
              <a:rPr lang="pt-BR" sz="1600" i="1" u="sng" dirty="0">
                <a:hlinkClick r:id="rId3" action="ppaction://hlinkfile"/>
              </a:rPr>
              <a:t> </a:t>
            </a:r>
            <a:r>
              <a:rPr lang="pt-BR" sz="1600" i="1" u="sng" dirty="0" err="1">
                <a:hlinkClick r:id="rId3" action="ppaction://hlinkfile"/>
              </a:rPr>
              <a:t>list</a:t>
            </a:r>
            <a:r>
              <a:rPr lang="pt-BR" sz="1600" i="1" u="sng" dirty="0">
                <a:hlinkClick r:id="rId3" action="ppaction://hlinkfile"/>
              </a:rPr>
              <a:t> 1</a:t>
            </a:r>
            <a:r>
              <a:rPr lang="pt-BR" sz="1600" i="1" dirty="0"/>
              <a:t>;</a:t>
            </a:r>
            <a:r>
              <a:rPr lang="pt-BR" sz="1600" b="1" dirty="0"/>
              <a:t> </a:t>
            </a:r>
            <a:endParaRPr lang="pt-BR" sz="1600" dirty="0"/>
          </a:p>
          <a:p>
            <a:r>
              <a:rPr lang="pt-BR" sz="1600" dirty="0"/>
              <a:t>E3.5: Controlar a concessão de suprimento de fundos através ficha individualizada por tomador, conforme </a:t>
            </a:r>
            <a:r>
              <a:rPr lang="pt-BR" sz="1600" u="sng" dirty="0">
                <a:hlinkClick r:id="rId4" action="ppaction://hlinkfile"/>
              </a:rPr>
              <a:t>modelo 3</a:t>
            </a:r>
            <a:r>
              <a:rPr lang="pt-BR" sz="1600" dirty="0"/>
              <a:t>;</a:t>
            </a:r>
          </a:p>
          <a:p>
            <a:r>
              <a:rPr lang="pt-BR" sz="1600" dirty="0"/>
              <a:t>E3.6: Verificar se as despesas estão na finalidade adequada e dentro dos respectivos limites por concessão, conforme </a:t>
            </a:r>
            <a:r>
              <a:rPr lang="pt-BR" sz="1600" u="sng" dirty="0" err="1">
                <a:hlinkClick r:id="rId5" action="ppaction://hlinkfile"/>
              </a:rPr>
              <a:t>checklist</a:t>
            </a:r>
            <a:r>
              <a:rPr lang="pt-BR" sz="1600" u="sng" dirty="0">
                <a:hlinkClick r:id="rId5" action="ppaction://hlinkfile"/>
              </a:rPr>
              <a:t> 2</a:t>
            </a:r>
            <a:r>
              <a:rPr lang="pt-BR" sz="1600" dirty="0"/>
              <a:t>;</a:t>
            </a:r>
          </a:p>
          <a:p>
            <a:r>
              <a:rPr lang="pt-BR" sz="1600" dirty="0"/>
              <a:t>E3.7: Verificar as vedações das despesas com suprimento de fundos, de acordo com o  art. 4º do decreto nº 16.226/2015, conforme </a:t>
            </a:r>
            <a:r>
              <a:rPr lang="pt-BR" sz="1600" u="sng" dirty="0" err="1">
                <a:hlinkClick r:id="rId6" action="ppaction://hlinkfile"/>
              </a:rPr>
              <a:t>checklist</a:t>
            </a:r>
            <a:r>
              <a:rPr lang="pt-BR" sz="1600" u="sng" dirty="0">
                <a:hlinkClick r:id="rId6" action="ppaction://hlinkfile"/>
              </a:rPr>
              <a:t> 3</a:t>
            </a:r>
            <a:r>
              <a:rPr lang="pt-BR" sz="1600" dirty="0"/>
              <a:t>;</a:t>
            </a:r>
          </a:p>
          <a:p>
            <a:r>
              <a:rPr lang="pt-BR" sz="1600" dirty="0"/>
              <a:t>E3.8: Elaborar memorando para realização de despesas por meio de suprimento de fundos, informando o tomador, valor e objetivo do gasto, conforme </a:t>
            </a:r>
            <a:r>
              <a:rPr lang="pt-BR" sz="1600" u="sng" dirty="0">
                <a:hlinkClick r:id="rId7" action="ppaction://hlinkfile"/>
              </a:rPr>
              <a:t>modelo 4</a:t>
            </a:r>
            <a:r>
              <a:rPr lang="pt-BR" sz="1600" dirty="0"/>
              <a:t>  e encaminhar ao gestor para autorização;</a:t>
            </a:r>
          </a:p>
          <a:p>
            <a:pPr marL="109728" indent="0">
              <a:buNone/>
            </a:pPr>
            <a:endParaRPr lang="pt-BR" sz="1600" dirty="0"/>
          </a:p>
        </p:txBody>
      </p:sp>
      <p:sp>
        <p:nvSpPr>
          <p:cNvPr id="3" name="Título 2"/>
          <p:cNvSpPr>
            <a:spLocks noGrp="1"/>
          </p:cNvSpPr>
          <p:nvPr>
            <p:ph type="title"/>
          </p:nvPr>
        </p:nvSpPr>
        <p:spPr>
          <a:xfrm>
            <a:off x="457200" y="274638"/>
            <a:ext cx="8229600" cy="994122"/>
          </a:xfrm>
        </p:spPr>
        <p:txBody>
          <a:bodyPr>
            <a:normAutofit fontScale="90000"/>
          </a:bodyPr>
          <a:lstStyle/>
          <a:p>
            <a:r>
              <a:rPr lang="pt-BR" sz="3100" u="sng" dirty="0" smtClean="0">
                <a:hlinkClick r:id="rId8"/>
              </a:rPr>
              <a:t/>
            </a:r>
            <a:br>
              <a:rPr lang="pt-BR" sz="3100" u="sng" dirty="0" smtClean="0">
                <a:hlinkClick r:id="rId8"/>
              </a:rPr>
            </a:br>
            <a:r>
              <a:rPr lang="pt-BR" sz="3100" u="sng" dirty="0" smtClean="0">
                <a:hlinkClick r:id="rId8"/>
              </a:rPr>
              <a:t>Tarefa </a:t>
            </a:r>
            <a:r>
              <a:rPr lang="pt-BR" sz="3100" u="sng" dirty="0">
                <a:hlinkClick r:id="rId8"/>
              </a:rPr>
              <a:t>3</a:t>
            </a:r>
            <a:r>
              <a:rPr lang="pt-BR" sz="3100" dirty="0"/>
              <a:t>: Analisar a solução de atendimento à demanda (Setor Administrativo/Financeiro) </a:t>
            </a:r>
            <a:r>
              <a:rPr lang="pt-BR" dirty="0"/>
              <a:t/>
            </a:r>
            <a:br>
              <a:rPr lang="pt-BR" dirty="0"/>
            </a:br>
            <a:endParaRPr lang="pt-BR" dirty="0"/>
          </a:p>
        </p:txBody>
      </p:sp>
    </p:spTree>
    <p:extLst>
      <p:ext uri="{BB962C8B-B14F-4D97-AF65-F5344CB8AC3E}">
        <p14:creationId xmlns:p14="http://schemas.microsoft.com/office/powerpoint/2010/main" val="2877558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504" y="116632"/>
            <a:ext cx="8856984" cy="1224136"/>
          </a:xfrm>
        </p:spPr>
        <p:txBody>
          <a:bodyPr>
            <a:noAutofit/>
          </a:bodyPr>
          <a:lstStyle/>
          <a:p>
            <a:pPr algn="ctr"/>
            <a:r>
              <a:rPr lang="pt-BR" sz="2400" u="sng" dirty="0" err="1">
                <a:hlinkClick r:id="rId2"/>
              </a:rPr>
              <a:t>Checklist</a:t>
            </a:r>
            <a:r>
              <a:rPr lang="pt-BR" sz="2400" u="sng" dirty="0">
                <a:hlinkClick r:id="rId2"/>
              </a:rPr>
              <a:t> 1</a:t>
            </a:r>
            <a:r>
              <a:rPr lang="pt-BR" sz="2400" dirty="0"/>
              <a:t> - Servidores impedidos de receberem suprimento de fundos</a:t>
            </a:r>
            <a:r>
              <a:rPr lang="pt-BR" sz="2400" dirty="0" smtClean="0"/>
              <a:t>. </a:t>
            </a:r>
            <a:r>
              <a:rPr lang="pt-BR" sz="2400" dirty="0"/>
              <a:t>(</a:t>
            </a:r>
            <a:r>
              <a:rPr lang="pt-BR" sz="2400" dirty="0" err="1"/>
              <a:t>art</a:t>
            </a:r>
            <a:r>
              <a:rPr lang="pt-BR" sz="2400" dirty="0"/>
              <a:t> 8º do decreto 16.226/15</a:t>
            </a:r>
            <a:r>
              <a:rPr lang="pt-BR" sz="2400" dirty="0" smtClean="0"/>
              <a:t>)</a:t>
            </a:r>
            <a:endParaRPr lang="pt-BR" sz="2400" dirty="0"/>
          </a:p>
        </p:txBody>
      </p:sp>
      <p:sp>
        <p:nvSpPr>
          <p:cNvPr id="3" name="Espaço Reservado para Conteúdo 2"/>
          <p:cNvSpPr>
            <a:spLocks noGrp="1"/>
          </p:cNvSpPr>
          <p:nvPr>
            <p:ph idx="1"/>
          </p:nvPr>
        </p:nvSpPr>
        <p:spPr>
          <a:xfrm>
            <a:off x="467544" y="1196752"/>
            <a:ext cx="8229600" cy="4525963"/>
          </a:xfrm>
        </p:spPr>
        <p:txBody>
          <a:bodyPr>
            <a:normAutofit fontScale="92500" lnSpcReduction="20000"/>
          </a:bodyPr>
          <a:lstStyle/>
          <a:p>
            <a:r>
              <a:rPr lang="pt-BR" sz="2400" dirty="0" smtClean="0"/>
              <a:t>(_) </a:t>
            </a:r>
            <a:r>
              <a:rPr lang="pt-BR" sz="2400" dirty="0"/>
              <a:t>responsáveis por dois suprimentos;</a:t>
            </a:r>
          </a:p>
          <a:p>
            <a:r>
              <a:rPr lang="pt-BR" sz="2400" dirty="0"/>
              <a:t>(_) em atraso na prestação de contas de suprimentos;</a:t>
            </a:r>
          </a:p>
          <a:p>
            <a:r>
              <a:rPr lang="pt-BR" sz="2400" dirty="0"/>
              <a:t>(_) ordenador de despesa;</a:t>
            </a:r>
          </a:p>
          <a:p>
            <a:r>
              <a:rPr lang="pt-BR" sz="2400" dirty="0"/>
              <a:t>(_) que esteja respondendo a inquérito administrativo;</a:t>
            </a:r>
          </a:p>
          <a:p>
            <a:r>
              <a:rPr lang="pt-BR" sz="2400" dirty="0"/>
              <a:t>(_) que teve as contas reprovadas em adiantamento anteriormente concedido (servidor em alcance);</a:t>
            </a:r>
          </a:p>
          <a:p>
            <a:r>
              <a:rPr lang="pt-BR" sz="2400" dirty="0"/>
              <a:t>(_) que tenha a seu cargo a guarda ou utilização do material a adquirir, salvo quando não houver no órgão outro servidor que reúna condições de receber o suprimento de fundos.</a:t>
            </a:r>
          </a:p>
          <a:p>
            <a:pPr algn="just"/>
            <a:r>
              <a:rPr lang="pt-BR" sz="2400" dirty="0" err="1"/>
              <a:t>Obs</a:t>
            </a:r>
            <a:r>
              <a:rPr lang="pt-BR" sz="2400" dirty="0"/>
              <a:t>:  Atentar para a excepcionalidade no caso de pagamento de diárias através de suprimento de fundos, somente aos órgãos: Secretaria de Segurança, de Justiça, de Assistência Social e Cidadania, no Corpo de Bombeiros e na Polícia Militar e devidamente justificado;</a:t>
            </a:r>
            <a:endParaRPr lang="pt-BR" sz="2200" dirty="0" smtClean="0"/>
          </a:p>
          <a:p>
            <a:pPr>
              <a:buNone/>
            </a:pPr>
            <a:endParaRPr lang="pt-BR" b="1" i="1" dirty="0" smtClean="0"/>
          </a:p>
          <a:p>
            <a:pPr>
              <a:buNone/>
            </a:pPr>
            <a:endParaRPr lang="pt-BR" dirty="0"/>
          </a:p>
        </p:txBody>
      </p:sp>
    </p:spTree>
    <p:extLst>
      <p:ext uri="{BB962C8B-B14F-4D97-AF65-F5344CB8AC3E}">
        <p14:creationId xmlns:p14="http://schemas.microsoft.com/office/powerpoint/2010/main" val="671030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0152" y="188640"/>
            <a:ext cx="8229600" cy="1055040"/>
          </a:xfrm>
        </p:spPr>
        <p:txBody>
          <a:bodyPr>
            <a:normAutofit/>
          </a:bodyPr>
          <a:lstStyle/>
          <a:p>
            <a:pPr algn="ctr"/>
            <a:r>
              <a:rPr lang="pt-BR" sz="2800" u="sng" dirty="0" err="1">
                <a:solidFill>
                  <a:schemeClr val="accent3"/>
                </a:solidFill>
              </a:rPr>
              <a:t>Checklist</a:t>
            </a:r>
            <a:r>
              <a:rPr lang="pt-BR" sz="2800" u="sng" dirty="0">
                <a:solidFill>
                  <a:schemeClr val="accent3"/>
                </a:solidFill>
              </a:rPr>
              <a:t> 2</a:t>
            </a:r>
            <a:r>
              <a:rPr lang="pt-BR" sz="3600" u="sng" dirty="0" smtClean="0"/>
              <a:t> -</a:t>
            </a:r>
            <a:r>
              <a:rPr lang="pt-BR" sz="3600" dirty="0" smtClean="0"/>
              <a:t>Finalidades e Limites </a:t>
            </a:r>
            <a:br>
              <a:rPr lang="pt-BR" sz="3600" dirty="0" smtClean="0"/>
            </a:br>
            <a:r>
              <a:rPr lang="pt-BR" sz="2200" dirty="0" smtClean="0"/>
              <a:t>(</a:t>
            </a:r>
            <a:r>
              <a:rPr lang="pt-BR" sz="2200" dirty="0"/>
              <a:t>Art. 3º do D</a:t>
            </a:r>
            <a:r>
              <a:rPr lang="pt-BR" sz="2200" dirty="0" smtClean="0"/>
              <a:t>ecreto 16.226/2015)  </a:t>
            </a:r>
            <a:endParaRPr lang="pt-BR" sz="2200" dirty="0"/>
          </a:p>
        </p:txBody>
      </p:sp>
      <p:sp>
        <p:nvSpPr>
          <p:cNvPr id="3" name="Espaço Reservado para Conteúdo 2"/>
          <p:cNvSpPr>
            <a:spLocks noGrp="1"/>
          </p:cNvSpPr>
          <p:nvPr>
            <p:ph idx="1"/>
          </p:nvPr>
        </p:nvSpPr>
        <p:spPr>
          <a:xfrm>
            <a:off x="251520" y="1268760"/>
            <a:ext cx="8786874" cy="3816424"/>
          </a:xfrm>
        </p:spPr>
        <p:txBody>
          <a:bodyPr>
            <a:noAutofit/>
          </a:bodyPr>
          <a:lstStyle/>
          <a:p>
            <a:r>
              <a:rPr lang="pt-BR" sz="2400" u="sng" dirty="0" smtClean="0"/>
              <a:t>Despesas de pequeno vulto</a:t>
            </a:r>
            <a:r>
              <a:rPr lang="pt-BR" sz="2400" dirty="0" smtClean="0"/>
              <a:t> até o limite </a:t>
            </a:r>
            <a:r>
              <a:rPr lang="pt-BR" sz="2400" b="1" dirty="0" smtClean="0"/>
              <a:t>1.500</a:t>
            </a:r>
            <a:r>
              <a:rPr lang="pt-BR" sz="2400" dirty="0" smtClean="0"/>
              <a:t> UFR –PI (</a:t>
            </a:r>
            <a:r>
              <a:rPr lang="pt-BR" sz="2400" dirty="0" smtClean="0"/>
              <a:t>R$4.800,00</a:t>
            </a:r>
            <a:r>
              <a:rPr lang="pt-BR" sz="2400" dirty="0" smtClean="0"/>
              <a:t>);</a:t>
            </a:r>
          </a:p>
          <a:p>
            <a:r>
              <a:rPr lang="pt-BR" sz="2400" u="sng" dirty="0" smtClean="0"/>
              <a:t>Despesa eventual, que exijam pronto pagamento,</a:t>
            </a:r>
            <a:r>
              <a:rPr lang="pt-BR" sz="2400" dirty="0" smtClean="0"/>
              <a:t> até o limite de </a:t>
            </a:r>
            <a:r>
              <a:rPr lang="pt-BR" sz="2400" b="1" dirty="0" smtClean="0"/>
              <a:t>3.000</a:t>
            </a:r>
            <a:r>
              <a:rPr lang="pt-BR" sz="2400" dirty="0" smtClean="0"/>
              <a:t> UFR-PI (</a:t>
            </a:r>
            <a:r>
              <a:rPr lang="pt-BR" sz="2400" dirty="0" smtClean="0"/>
              <a:t>R$9.600,00</a:t>
            </a:r>
            <a:r>
              <a:rPr lang="pt-BR" sz="2400" dirty="0" smtClean="0"/>
              <a:t>);</a:t>
            </a:r>
          </a:p>
          <a:p>
            <a:r>
              <a:rPr lang="pt-BR" sz="2400" u="sng" dirty="0" smtClean="0"/>
              <a:t>Despesas em lugares distantes da repartição pagadora</a:t>
            </a:r>
            <a:r>
              <a:rPr lang="pt-BR" sz="2400" dirty="0" smtClean="0"/>
              <a:t> até o limite de </a:t>
            </a:r>
            <a:r>
              <a:rPr lang="pt-BR" sz="2400" b="1" dirty="0" smtClean="0"/>
              <a:t>5.000</a:t>
            </a:r>
            <a:r>
              <a:rPr lang="pt-BR" sz="2400" dirty="0" smtClean="0"/>
              <a:t> UFR-PI  (</a:t>
            </a:r>
            <a:r>
              <a:rPr lang="pt-BR" sz="2400" dirty="0" smtClean="0"/>
              <a:t>R$16.000,00</a:t>
            </a:r>
            <a:r>
              <a:rPr lang="pt-BR" sz="2400" dirty="0" smtClean="0"/>
              <a:t>);</a:t>
            </a:r>
          </a:p>
          <a:p>
            <a:r>
              <a:rPr lang="pt-BR" sz="2400" u="sng" dirty="0" smtClean="0"/>
              <a:t>Despesas de caráter reservado ou confidencial</a:t>
            </a:r>
            <a:r>
              <a:rPr lang="pt-BR" sz="2400" dirty="0" smtClean="0"/>
              <a:t> até o limite de </a:t>
            </a:r>
            <a:r>
              <a:rPr lang="pt-BR" sz="2400" b="1" dirty="0" smtClean="0"/>
              <a:t>5.000</a:t>
            </a:r>
            <a:r>
              <a:rPr lang="pt-BR" sz="2400" dirty="0" smtClean="0"/>
              <a:t> UFR (SSP, Justiça</a:t>
            </a:r>
            <a:r>
              <a:rPr lang="pt-BR" sz="2400" dirty="0"/>
              <a:t> </a:t>
            </a:r>
            <a:r>
              <a:rPr lang="pt-BR" sz="2400" dirty="0" smtClean="0"/>
              <a:t>e PM) e </a:t>
            </a:r>
            <a:r>
              <a:rPr lang="pt-BR" sz="2400" dirty="0" err="1" smtClean="0"/>
              <a:t>Gab</a:t>
            </a:r>
            <a:r>
              <a:rPr lang="pt-BR" sz="2400" dirty="0" smtClean="0"/>
              <a:t>. Militar (acrescido pelo Dec. 16.256/16)</a:t>
            </a:r>
          </a:p>
          <a:p>
            <a:pPr>
              <a:buNone/>
            </a:pPr>
            <a:endParaRPr lang="pt-BR" sz="2800" dirty="0" smtClean="0"/>
          </a:p>
          <a:p>
            <a:pPr>
              <a:buNone/>
            </a:pPr>
            <a:endParaRPr lang="pt-BR" sz="2800" dirty="0" smtClean="0"/>
          </a:p>
          <a:p>
            <a:pPr>
              <a:buNone/>
            </a:pPr>
            <a:endParaRPr lang="pt-BR" sz="2800" b="1" i="1" dirty="0" smtClean="0"/>
          </a:p>
          <a:p>
            <a:pPr>
              <a:buNone/>
            </a:pPr>
            <a:endParaRPr lang="pt-BR" sz="2800" dirty="0"/>
          </a:p>
        </p:txBody>
      </p:sp>
      <p:graphicFrame>
        <p:nvGraphicFramePr>
          <p:cNvPr id="4" name="Tabela 3"/>
          <p:cNvGraphicFramePr>
            <a:graphicFrameLocks noGrp="1"/>
          </p:cNvGraphicFramePr>
          <p:nvPr>
            <p:extLst>
              <p:ext uri="{D42A27DB-BD31-4B8C-83A1-F6EECF244321}">
                <p14:modId xmlns:p14="http://schemas.microsoft.com/office/powerpoint/2010/main" val="4104326350"/>
              </p:ext>
            </p:extLst>
          </p:nvPr>
        </p:nvGraphicFramePr>
        <p:xfrm>
          <a:off x="899592" y="5229200"/>
          <a:ext cx="7416824" cy="542544"/>
        </p:xfrm>
        <a:graphic>
          <a:graphicData uri="http://schemas.openxmlformats.org/drawingml/2006/table">
            <a:tbl>
              <a:tblPr firstRow="1" firstCol="1" bandRow="1">
                <a:tableStyleId>{073A0DAA-6AF3-43AB-8588-CEC1D06C72B9}</a:tableStyleId>
              </a:tblPr>
              <a:tblGrid>
                <a:gridCol w="7416824"/>
              </a:tblGrid>
              <a:tr h="156339">
                <a:tc>
                  <a:txBody>
                    <a:bodyPr/>
                    <a:lstStyle/>
                    <a:p>
                      <a:pPr algn="ctr">
                        <a:lnSpc>
                          <a:spcPct val="115000"/>
                        </a:lnSpc>
                        <a:spcAft>
                          <a:spcPts val="1000"/>
                        </a:spcAft>
                      </a:pPr>
                      <a:r>
                        <a:rPr lang="pt-BR" sz="1600" dirty="0">
                          <a:effectLst/>
                        </a:rPr>
                        <a:t>TABELA DE UFR-PI – 2016 – 2,99 (ANUAL) DECRETO Nº 16.368/15</a:t>
                      </a:r>
                      <a:endParaRPr lang="pt-BR" sz="1600" dirty="0">
                        <a:effectLst/>
                        <a:latin typeface="Calibri"/>
                        <a:ea typeface="Calibri"/>
                        <a:cs typeface="Times New Roman"/>
                      </a:endParaRPr>
                    </a:p>
                  </a:txBody>
                  <a:tcPr marL="68580" marR="68580" marT="0" marB="0" anchor="ctr"/>
                </a:tc>
              </a:tr>
              <a:tr h="233680">
                <a:tc>
                  <a:txBody>
                    <a:bodyPr/>
                    <a:lstStyle/>
                    <a:p>
                      <a:pPr algn="ctr">
                        <a:lnSpc>
                          <a:spcPct val="115000"/>
                        </a:lnSpc>
                        <a:spcAft>
                          <a:spcPts val="1000"/>
                        </a:spcAft>
                      </a:pPr>
                      <a:r>
                        <a:rPr lang="pt-BR" sz="1600" dirty="0">
                          <a:effectLst/>
                        </a:rPr>
                        <a:t>TABELA DE UFR-PI – 2017 – 3,20 (ANUAL) DECRETO Nº 16.954/16</a:t>
                      </a:r>
                      <a:endParaRPr lang="pt-BR" sz="16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483686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Finalidade </a:t>
            </a:r>
            <a:r>
              <a:rPr lang="pt-BR" sz="2200" dirty="0" smtClean="0"/>
              <a:t>(Art. 3º do Dec. 16.226/2015)</a:t>
            </a:r>
            <a:endParaRPr lang="pt-BR" sz="2200" dirty="0"/>
          </a:p>
        </p:txBody>
      </p:sp>
      <p:sp>
        <p:nvSpPr>
          <p:cNvPr id="3" name="Espaço Reservado para Conteúdo 2"/>
          <p:cNvSpPr>
            <a:spLocks noGrp="1"/>
          </p:cNvSpPr>
          <p:nvPr>
            <p:ph idx="1"/>
          </p:nvPr>
        </p:nvSpPr>
        <p:spPr>
          <a:xfrm>
            <a:off x="323528" y="1412776"/>
            <a:ext cx="8643998" cy="4389120"/>
          </a:xfrm>
        </p:spPr>
        <p:txBody>
          <a:bodyPr>
            <a:normAutofit fontScale="70000" lnSpcReduction="20000"/>
          </a:bodyPr>
          <a:lstStyle/>
          <a:p>
            <a:pPr>
              <a:buNone/>
            </a:pPr>
            <a:endParaRPr lang="pt-BR" sz="2000" dirty="0" smtClean="0"/>
          </a:p>
          <a:p>
            <a:r>
              <a:rPr lang="pt-BR" sz="3300" dirty="0" smtClean="0"/>
              <a:t>   Despesas </a:t>
            </a:r>
            <a:r>
              <a:rPr lang="pt-BR" sz="3300" dirty="0"/>
              <a:t>com </a:t>
            </a:r>
            <a:r>
              <a:rPr lang="pt-BR" sz="3300" b="1" dirty="0"/>
              <a:t>eventos institucionais </a:t>
            </a:r>
            <a:r>
              <a:rPr lang="pt-BR" sz="3300" dirty="0"/>
              <a:t>até 2.000 </a:t>
            </a:r>
            <a:r>
              <a:rPr lang="pt-BR" sz="3300" dirty="0" smtClean="0"/>
              <a:t>UFR (</a:t>
            </a:r>
            <a:r>
              <a:rPr lang="pt-BR" sz="3300" dirty="0"/>
              <a:t>R</a:t>
            </a:r>
            <a:r>
              <a:rPr lang="pt-BR" sz="3300" dirty="0" smtClean="0"/>
              <a:t>$ 6.400,00</a:t>
            </a:r>
            <a:r>
              <a:rPr lang="pt-BR" sz="3300" dirty="0" smtClean="0"/>
              <a:t>)</a:t>
            </a:r>
            <a:r>
              <a:rPr lang="pt-BR" sz="2100" dirty="0" smtClean="0"/>
              <a:t>.</a:t>
            </a:r>
            <a:endParaRPr lang="pt-BR" sz="2100" dirty="0"/>
          </a:p>
          <a:p>
            <a:pPr>
              <a:buNone/>
            </a:pPr>
            <a:r>
              <a:rPr lang="pt-BR" sz="3300" dirty="0" smtClean="0"/>
              <a:t>    </a:t>
            </a:r>
            <a:endParaRPr lang="pt-BR" sz="3300" dirty="0"/>
          </a:p>
          <a:p>
            <a:pPr algn="just"/>
            <a:r>
              <a:rPr lang="pt-BR" sz="3300" dirty="0" smtClean="0"/>
              <a:t>  </a:t>
            </a:r>
            <a:r>
              <a:rPr lang="pt-BR" sz="3300" u="sng" dirty="0" smtClean="0"/>
              <a:t>Despesas com viagens ao exterior</a:t>
            </a:r>
            <a:r>
              <a:rPr lang="pt-BR" sz="3300" dirty="0" smtClean="0"/>
              <a:t> do Governador, vice e respectiva comitiva bem como titulares dos órgãos e entidades do Estado, devidamente autorizadas pelo Chefe do Poder Executivo, em missão oficial ou serviços, cujo valor será definido de acordo com as necessidades pertinentes.</a:t>
            </a:r>
          </a:p>
          <a:p>
            <a:pPr marL="109728" indent="0" algn="just">
              <a:buNone/>
            </a:pPr>
            <a:endParaRPr lang="pt-BR" sz="3300" dirty="0" smtClean="0"/>
          </a:p>
          <a:p>
            <a:pPr algn="just"/>
            <a:r>
              <a:rPr lang="pt-BR" sz="3300" dirty="0" smtClean="0"/>
              <a:t> Alimentação, manutenção e conservação da residência oficial do Governador do Estado até </a:t>
            </a:r>
            <a:r>
              <a:rPr lang="pt-BR" sz="3300" b="1" dirty="0" smtClean="0"/>
              <a:t>3.000</a:t>
            </a:r>
            <a:r>
              <a:rPr lang="pt-BR" sz="3300" dirty="0" smtClean="0"/>
              <a:t> UFR –PI</a:t>
            </a:r>
          </a:p>
          <a:p>
            <a:pPr marL="109728" indent="0" algn="just">
              <a:buNone/>
            </a:pPr>
            <a:r>
              <a:rPr lang="pt-BR" sz="3300" dirty="0" smtClean="0"/>
              <a:t>   </a:t>
            </a:r>
            <a:r>
              <a:rPr lang="pt-BR" sz="3300" dirty="0"/>
              <a:t>(R</a:t>
            </a:r>
            <a:r>
              <a:rPr lang="pt-BR" sz="3300" dirty="0"/>
              <a:t>$ </a:t>
            </a:r>
            <a:r>
              <a:rPr lang="pt-BR" sz="3300" dirty="0" smtClean="0"/>
              <a:t>9.600,00</a:t>
            </a:r>
            <a:r>
              <a:rPr lang="pt-BR" sz="3300" dirty="0" smtClean="0"/>
              <a:t>). (dec. 16.256/16)</a:t>
            </a:r>
          </a:p>
          <a:p>
            <a:pPr>
              <a:buNone/>
            </a:pPr>
            <a:endParaRPr lang="pt-BR" dirty="0" smtClean="0"/>
          </a:p>
          <a:p>
            <a:pPr>
              <a:buNone/>
            </a:pPr>
            <a:endParaRPr lang="pt-BR" b="1" i="1" dirty="0" smtClean="0"/>
          </a:p>
          <a:p>
            <a:pPr>
              <a:buNone/>
            </a:pPr>
            <a:endParaRPr lang="pt-BR" dirty="0"/>
          </a:p>
        </p:txBody>
      </p:sp>
    </p:spTree>
    <p:extLst>
      <p:ext uri="{BB962C8B-B14F-4D97-AF65-F5344CB8AC3E}">
        <p14:creationId xmlns:p14="http://schemas.microsoft.com/office/powerpoint/2010/main" val="2458996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Observação</a:t>
            </a:r>
            <a:endParaRPr lang="pt-BR" dirty="0"/>
          </a:p>
        </p:txBody>
      </p:sp>
      <p:sp>
        <p:nvSpPr>
          <p:cNvPr id="3" name="Espaço Reservado para Conteúdo 2"/>
          <p:cNvSpPr>
            <a:spLocks noGrp="1"/>
          </p:cNvSpPr>
          <p:nvPr>
            <p:ph idx="1"/>
          </p:nvPr>
        </p:nvSpPr>
        <p:spPr/>
        <p:txBody>
          <a:bodyPr/>
          <a:lstStyle/>
          <a:p>
            <a:pPr>
              <a:buNone/>
            </a:pPr>
            <a:endParaRPr lang="pt-BR" dirty="0"/>
          </a:p>
          <a:p>
            <a:pPr algn="just"/>
            <a:r>
              <a:rPr lang="pt-BR" dirty="0" smtClean="0"/>
              <a:t>As despesas eventuais que exijam pronto pagamento bem como as realizadas em lugares distantes da repartição pagadora poderão ter seus limites de concessão alterados desde que fique caracterizado a necessidade em despacho fundamentado do gestor do órgão ou entidade.</a:t>
            </a:r>
            <a:endParaRPr lang="pt-BR" dirty="0"/>
          </a:p>
        </p:txBody>
      </p:sp>
    </p:spTree>
    <p:extLst>
      <p:ext uri="{BB962C8B-B14F-4D97-AF65-F5344CB8AC3E}">
        <p14:creationId xmlns:p14="http://schemas.microsoft.com/office/powerpoint/2010/main" val="1518814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Despesa de pequeno vulto</a:t>
            </a:r>
            <a:endParaRPr lang="pt-BR" dirty="0"/>
          </a:p>
        </p:txBody>
      </p:sp>
      <p:sp>
        <p:nvSpPr>
          <p:cNvPr id="3" name="Espaço Reservado para Conteúdo 2"/>
          <p:cNvSpPr>
            <a:spLocks noGrp="1"/>
          </p:cNvSpPr>
          <p:nvPr>
            <p:ph idx="1"/>
          </p:nvPr>
        </p:nvSpPr>
        <p:spPr/>
        <p:txBody>
          <a:bodyPr>
            <a:normAutofit lnSpcReduction="10000"/>
          </a:bodyPr>
          <a:lstStyle/>
          <a:p>
            <a:pPr>
              <a:buNone/>
            </a:pPr>
            <a:r>
              <a:rPr lang="pt-BR" sz="2200" dirty="0" smtClean="0"/>
              <a:t>Despesas de pequeno vulto até 1.500 UFR –PI</a:t>
            </a:r>
          </a:p>
          <a:p>
            <a:pPr>
              <a:buNone/>
            </a:pPr>
            <a:endParaRPr lang="pt-BR" sz="2200" dirty="0" smtClean="0"/>
          </a:p>
          <a:p>
            <a:pPr>
              <a:buNone/>
            </a:pPr>
            <a:r>
              <a:rPr lang="pt-BR" sz="2400" i="1" dirty="0" smtClean="0"/>
              <a:t>     Despesa de pequeno vulto são aquelas que não excedam, </a:t>
            </a:r>
            <a:r>
              <a:rPr lang="pt-BR" sz="2400" b="1" i="1" u="sng" dirty="0" smtClean="0"/>
              <a:t>em cada item de despesa, </a:t>
            </a:r>
            <a:r>
              <a:rPr lang="pt-BR" sz="2400" i="1" u="sng" dirty="0" smtClean="0"/>
              <a:t> </a:t>
            </a:r>
            <a:r>
              <a:rPr lang="pt-BR" sz="2400" i="1" dirty="0" smtClean="0"/>
              <a:t>a 0,5% do teto estabelecido para a modalidade de licitação “convite” da lei federal nº 8.666/93. (80.000*0,5%) = R$ 400,00</a:t>
            </a:r>
          </a:p>
          <a:p>
            <a:pPr>
              <a:buNone/>
            </a:pPr>
            <a:endParaRPr lang="pt-BR" sz="2400" b="1" i="1" dirty="0" smtClean="0"/>
          </a:p>
          <a:p>
            <a:pPr>
              <a:buNone/>
            </a:pPr>
            <a:r>
              <a:rPr lang="pt-BR" sz="2400" i="1" dirty="0" smtClean="0"/>
              <a:t>     A aferição do limite Máximo para realização </a:t>
            </a:r>
            <a:r>
              <a:rPr lang="pt-BR" sz="2400" b="1" i="1" dirty="0" smtClean="0"/>
              <a:t>de cada item de despesa </a:t>
            </a:r>
            <a:r>
              <a:rPr lang="pt-BR" sz="2400" i="1" dirty="0" smtClean="0"/>
              <a:t>deve ser feita a partir do somatório dos documentos de comprovação do gasto no âmbito de cada concessão de Suprimento de Fundos (Art. 4º IN </a:t>
            </a:r>
            <a:r>
              <a:rPr lang="pt-BR" sz="2000" i="1" dirty="0" smtClean="0"/>
              <a:t>01/2015)    </a:t>
            </a:r>
            <a:r>
              <a:rPr lang="pt-BR" sz="1600" i="1" dirty="0" smtClean="0">
                <a:hlinkClick r:id="rId2" action="ppaction://hlinkfile"/>
              </a:rPr>
              <a:t>ANEXOS\ANEXO I da IN.pdf</a:t>
            </a:r>
            <a:endParaRPr lang="pt-BR" sz="1600" i="1" dirty="0" smtClean="0"/>
          </a:p>
          <a:p>
            <a:pPr>
              <a:buNone/>
            </a:pPr>
            <a:endParaRPr lang="pt-BR" dirty="0"/>
          </a:p>
        </p:txBody>
      </p:sp>
    </p:spTree>
    <p:extLst>
      <p:ext uri="{BB962C8B-B14F-4D97-AF65-F5344CB8AC3E}">
        <p14:creationId xmlns:p14="http://schemas.microsoft.com/office/powerpoint/2010/main" val="7987225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10000"/>
          </a:bodyPr>
          <a:lstStyle/>
          <a:p>
            <a:pPr algn="just"/>
            <a:r>
              <a:rPr lang="pt-BR" dirty="0" smtClean="0"/>
              <a:t>(_)despesas </a:t>
            </a:r>
            <a:r>
              <a:rPr lang="pt-BR" dirty="0"/>
              <a:t>com refeições, exceto se devidamente justificadas pelo tomador e visadas pelo ordenador de despesa;</a:t>
            </a:r>
          </a:p>
          <a:p>
            <a:pPr algn="just"/>
            <a:r>
              <a:rPr lang="pt-BR" dirty="0"/>
              <a:t>(_) despesas com confraternizações, </a:t>
            </a:r>
          </a:p>
          <a:p>
            <a:pPr algn="just"/>
            <a:r>
              <a:rPr lang="pt-BR" dirty="0"/>
              <a:t>(_) despesas com coquetéis, exceto se realizadas com eventos institucionais relacionadas a atividades operacionais dos órgãos;</a:t>
            </a:r>
          </a:p>
          <a:p>
            <a:pPr algn="just"/>
            <a:r>
              <a:rPr lang="pt-BR" dirty="0"/>
              <a:t>(_)  despesas de caráter pessoal, tais como: peças de vestuário e acessórios, adereços, produtos de maquiagem e perfumaria, </a:t>
            </a:r>
            <a:r>
              <a:rPr lang="pt-BR" dirty="0" err="1"/>
              <a:t>jóias</a:t>
            </a:r>
            <a:r>
              <a:rPr lang="pt-BR" dirty="0"/>
              <a:t>, materiais de higiene pessoal, ingressos para espetáculos e outros similares.</a:t>
            </a:r>
          </a:p>
          <a:p>
            <a:endParaRPr lang="pt-BR" dirty="0"/>
          </a:p>
        </p:txBody>
      </p:sp>
      <p:sp>
        <p:nvSpPr>
          <p:cNvPr id="3" name="Título 2"/>
          <p:cNvSpPr>
            <a:spLocks noGrp="1"/>
          </p:cNvSpPr>
          <p:nvPr>
            <p:ph type="title"/>
          </p:nvPr>
        </p:nvSpPr>
        <p:spPr>
          <a:xfrm>
            <a:off x="395536" y="188640"/>
            <a:ext cx="8435280" cy="1143000"/>
          </a:xfrm>
        </p:spPr>
        <p:txBody>
          <a:bodyPr>
            <a:normAutofit fontScale="90000"/>
          </a:bodyPr>
          <a:lstStyle/>
          <a:p>
            <a:r>
              <a:rPr lang="pt-BR" sz="2700" u="sng" dirty="0" smtClean="0">
                <a:hlinkClick r:id="rId2"/>
              </a:rPr>
              <a:t/>
            </a:r>
            <a:br>
              <a:rPr lang="pt-BR" sz="2700" u="sng" dirty="0" smtClean="0">
                <a:hlinkClick r:id="rId2"/>
              </a:rPr>
            </a:br>
            <a:r>
              <a:rPr lang="pt-BR" sz="2700" u="sng" dirty="0">
                <a:hlinkClick r:id="rId2"/>
              </a:rPr>
              <a:t/>
            </a:r>
            <a:br>
              <a:rPr lang="pt-BR" sz="2700" u="sng" dirty="0">
                <a:hlinkClick r:id="rId2"/>
              </a:rPr>
            </a:br>
            <a:r>
              <a:rPr lang="pt-BR" sz="2700" u="sng" dirty="0" err="1" smtClean="0">
                <a:hlinkClick r:id="rId2"/>
              </a:rPr>
              <a:t>Checklist</a:t>
            </a:r>
            <a:r>
              <a:rPr lang="pt-BR" sz="2700" u="sng" dirty="0" smtClean="0">
                <a:hlinkClick r:id="rId2"/>
              </a:rPr>
              <a:t> </a:t>
            </a:r>
            <a:r>
              <a:rPr lang="pt-BR" sz="2700" u="sng" dirty="0">
                <a:hlinkClick r:id="rId2"/>
              </a:rPr>
              <a:t>3</a:t>
            </a:r>
            <a:r>
              <a:rPr lang="pt-BR" sz="2700" dirty="0"/>
              <a:t> -  </a:t>
            </a:r>
            <a:r>
              <a:rPr lang="pt-BR" sz="2700" dirty="0">
                <a:solidFill>
                  <a:schemeClr val="accent4"/>
                </a:solidFill>
                <a:effectLst/>
                <a:hlinkClick r:id="rId3"/>
              </a:rPr>
              <a:t>Despesas</a:t>
            </a:r>
            <a:r>
              <a:rPr lang="pt-BR" sz="2700" dirty="0"/>
              <a:t> vedadas por meio de Suprimento de Fundos( art. 4º do decreto 16.226/15):</a:t>
            </a:r>
            <a:r>
              <a:rPr lang="pt-BR" dirty="0"/>
              <a:t/>
            </a:r>
            <a:br>
              <a:rPr lang="pt-BR" dirty="0"/>
            </a:br>
            <a:endParaRPr lang="pt-BR" dirty="0"/>
          </a:p>
        </p:txBody>
      </p:sp>
    </p:spTree>
    <p:extLst>
      <p:ext uri="{BB962C8B-B14F-4D97-AF65-F5344CB8AC3E}">
        <p14:creationId xmlns:p14="http://schemas.microsoft.com/office/powerpoint/2010/main" val="26802635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611560" y="620688"/>
            <a:ext cx="8301608" cy="5904656"/>
          </a:xfrm>
        </p:spPr>
        <p:txBody>
          <a:bodyPr>
            <a:normAutofit fontScale="92500" lnSpcReduction="10000"/>
          </a:bodyPr>
          <a:lstStyle/>
          <a:p>
            <a:pPr algn="just"/>
            <a:r>
              <a:rPr lang="pt-BR" sz="2400" b="1" u="sng" dirty="0">
                <a:hlinkClick r:id="rId2"/>
              </a:rPr>
              <a:t>Tarefa 4</a:t>
            </a:r>
            <a:r>
              <a:rPr lang="pt-BR" sz="2400" b="1" dirty="0"/>
              <a:t>: Autorizar o suprimento de fundos. (Gestor) </a:t>
            </a:r>
          </a:p>
          <a:p>
            <a:pPr algn="just"/>
            <a:r>
              <a:rPr lang="pt-BR" sz="2400" b="1" u="sng" dirty="0">
                <a:hlinkClick r:id="rId2"/>
              </a:rPr>
              <a:t>Tarefa 5</a:t>
            </a:r>
            <a:r>
              <a:rPr lang="pt-BR" sz="2400" b="1" dirty="0"/>
              <a:t>: Providenciar a emissão da Nota de Empenho. (Setor Administrativo/Financeiro)</a:t>
            </a:r>
          </a:p>
          <a:p>
            <a:pPr algn="just"/>
            <a:r>
              <a:rPr lang="pt-BR" sz="2400" b="1" u="sng" dirty="0">
                <a:hlinkClick r:id="rId2"/>
              </a:rPr>
              <a:t>Tarefa 6</a:t>
            </a:r>
            <a:r>
              <a:rPr lang="pt-BR" sz="2400" b="1" dirty="0"/>
              <a:t>: Providenciar a liquidação da despesa. (Setor Administrativo/Financeiro</a:t>
            </a:r>
            <a:r>
              <a:rPr lang="pt-BR" sz="2400" b="1" dirty="0" smtClean="0"/>
              <a:t>) e encaminhar para NCG;</a:t>
            </a:r>
            <a:endParaRPr lang="pt-BR" sz="2400" b="1" dirty="0"/>
          </a:p>
          <a:p>
            <a:pPr algn="just"/>
            <a:r>
              <a:rPr lang="pt-BR" sz="2400" b="1" u="sng" dirty="0">
                <a:solidFill>
                  <a:schemeClr val="accent3"/>
                </a:solidFill>
              </a:rPr>
              <a:t>Tarefa 7</a:t>
            </a:r>
            <a:r>
              <a:rPr lang="pt-BR" sz="2400" b="1" dirty="0"/>
              <a:t>: Analisar aptidão do processo para pagamento (Núcleo de Controle de Gestão). </a:t>
            </a:r>
          </a:p>
          <a:p>
            <a:pPr algn="just"/>
            <a:r>
              <a:rPr lang="pt-BR" sz="2400" b="1" dirty="0">
                <a:solidFill>
                  <a:schemeClr val="accent3"/>
                </a:solidFill>
              </a:rPr>
              <a:t>Tarefa 8</a:t>
            </a:r>
            <a:r>
              <a:rPr lang="pt-BR" sz="2400" b="1" dirty="0"/>
              <a:t>: Gerar a Programação de Desembolso - PD.(Setor Administrativo/Financeiro</a:t>
            </a:r>
            <a:r>
              <a:rPr lang="pt-BR" sz="2400" b="1" dirty="0" smtClean="0"/>
              <a:t>)</a:t>
            </a:r>
          </a:p>
          <a:p>
            <a:pPr algn="just"/>
            <a:r>
              <a:rPr lang="pt-BR" sz="2400" b="1" dirty="0">
                <a:solidFill>
                  <a:schemeClr val="accent3"/>
                </a:solidFill>
              </a:rPr>
              <a:t>Tarefa 9</a:t>
            </a:r>
            <a:r>
              <a:rPr lang="pt-BR" sz="2400" b="1" dirty="0"/>
              <a:t>: Executar a Programação de Desembolso - PD.(Setor Administrativo/Financeiro</a:t>
            </a:r>
            <a:r>
              <a:rPr lang="pt-BR" sz="2400" b="1" dirty="0" smtClean="0"/>
              <a:t>)</a:t>
            </a:r>
          </a:p>
          <a:p>
            <a:pPr algn="just"/>
            <a:r>
              <a:rPr lang="pt-BR" sz="2400" dirty="0"/>
              <a:t>E9.4: Colher assinatura do gestor para autorização do pagamento</a:t>
            </a:r>
            <a:r>
              <a:rPr lang="pt-BR" sz="2400" dirty="0" smtClean="0"/>
              <a:t>.</a:t>
            </a:r>
          </a:p>
          <a:p>
            <a:r>
              <a:rPr lang="pt-BR" sz="2400" b="1" dirty="0">
                <a:solidFill>
                  <a:schemeClr val="accent3"/>
                </a:solidFill>
              </a:rPr>
              <a:t>Tarefa 10</a:t>
            </a:r>
            <a:r>
              <a:rPr lang="pt-BR" sz="2400" b="1" dirty="0"/>
              <a:t>: Concluir o processo de pagamento(Setor Administrativo/Financeiro)</a:t>
            </a:r>
          </a:p>
          <a:p>
            <a:r>
              <a:rPr lang="pt-BR" sz="2400" dirty="0" smtClean="0"/>
              <a:t>E10.3</a:t>
            </a:r>
            <a:r>
              <a:rPr lang="pt-BR" sz="2400" dirty="0"/>
              <a:t>: Encaminhar o processo ao Centro de Custo para distribuir os recursos</a:t>
            </a:r>
            <a:r>
              <a:rPr lang="pt-BR" sz="2400" dirty="0" smtClean="0"/>
              <a:t>.</a:t>
            </a:r>
            <a:endParaRPr lang="pt-BR" sz="2400" b="1" dirty="0"/>
          </a:p>
        </p:txBody>
      </p:sp>
    </p:spTree>
    <p:extLst>
      <p:ext uri="{BB962C8B-B14F-4D97-AF65-F5344CB8AC3E}">
        <p14:creationId xmlns:p14="http://schemas.microsoft.com/office/powerpoint/2010/main" val="2103213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FUNDAMENTAÇÃO LEGAL</a:t>
            </a:r>
            <a:endParaRPr lang="pt-BR" b="1" dirty="0"/>
          </a:p>
        </p:txBody>
      </p:sp>
      <p:sp>
        <p:nvSpPr>
          <p:cNvPr id="3" name="Espaço Reservado para Conteúdo 2"/>
          <p:cNvSpPr>
            <a:spLocks noGrp="1"/>
          </p:cNvSpPr>
          <p:nvPr>
            <p:ph sz="quarter" idx="1"/>
          </p:nvPr>
        </p:nvSpPr>
        <p:spPr>
          <a:xfrm>
            <a:off x="457200" y="1481328"/>
            <a:ext cx="8229600" cy="4611968"/>
          </a:xfrm>
        </p:spPr>
        <p:txBody>
          <a:bodyPr>
            <a:normAutofit/>
          </a:bodyPr>
          <a:lstStyle/>
          <a:p>
            <a:endParaRPr lang="pt-BR" sz="2400" dirty="0" smtClean="0">
              <a:solidFill>
                <a:schemeClr val="bg2">
                  <a:lumMod val="50000"/>
                </a:schemeClr>
              </a:solidFill>
            </a:endParaRPr>
          </a:p>
          <a:p>
            <a:r>
              <a:rPr lang="pt-BR" sz="2400" dirty="0" smtClean="0">
                <a:solidFill>
                  <a:schemeClr val="bg2">
                    <a:lumMod val="50000"/>
                  </a:schemeClr>
                </a:solidFill>
              </a:rPr>
              <a:t>Lei 4.320/64 (</a:t>
            </a:r>
            <a:r>
              <a:rPr lang="pt-BR" sz="2400" dirty="0">
                <a:solidFill>
                  <a:schemeClr val="bg2">
                    <a:lumMod val="50000"/>
                  </a:schemeClr>
                </a:solidFill>
              </a:rPr>
              <a:t>Normas Gerais de Direito </a:t>
            </a:r>
            <a:r>
              <a:rPr lang="pt-BR" sz="2400" i="1" dirty="0" smtClean="0">
                <a:solidFill>
                  <a:schemeClr val="bg2">
                    <a:lumMod val="50000"/>
                  </a:schemeClr>
                </a:solidFill>
              </a:rPr>
              <a:t>Financeiro , </a:t>
            </a:r>
            <a:r>
              <a:rPr lang="pt-BR" sz="2400" dirty="0" smtClean="0">
                <a:solidFill>
                  <a:schemeClr val="bg2">
                    <a:lumMod val="50000"/>
                  </a:schemeClr>
                </a:solidFill>
              </a:rPr>
              <a:t>a</a:t>
            </a:r>
            <a:r>
              <a:rPr lang="pt-BR" sz="3200" dirty="0" smtClean="0">
                <a:solidFill>
                  <a:schemeClr val="bg2">
                    <a:lumMod val="50000"/>
                  </a:schemeClr>
                </a:solidFill>
                <a:latin typeface="Calibri"/>
              </a:rPr>
              <a:t>rtigos </a:t>
            </a:r>
            <a:r>
              <a:rPr lang="pt-BR" sz="3200" dirty="0">
                <a:solidFill>
                  <a:schemeClr val="bg2">
                    <a:lumMod val="50000"/>
                  </a:schemeClr>
                </a:solidFill>
                <a:latin typeface="Calibri"/>
              </a:rPr>
              <a:t>65, 68 e 69 da Lei 4.320/64)</a:t>
            </a:r>
          </a:p>
          <a:p>
            <a:pPr marR="45720" lvl="0" algn="just">
              <a:spcBef>
                <a:spcPct val="20000"/>
              </a:spcBef>
              <a:buClr>
                <a:srgbClr val="0BD0D9"/>
              </a:buClr>
              <a:buSzPct val="95000"/>
            </a:pPr>
            <a:r>
              <a:rPr lang="pt-BR" sz="2400" dirty="0">
                <a:solidFill>
                  <a:schemeClr val="bg2">
                    <a:lumMod val="50000"/>
                  </a:schemeClr>
                </a:solidFill>
              </a:rPr>
              <a:t>NORMAS NO ÂMBITO DO PODER EXECUTIVO ESTADUAL:</a:t>
            </a:r>
          </a:p>
          <a:p>
            <a:pPr marR="45720" lvl="0" algn="just">
              <a:spcBef>
                <a:spcPct val="20000"/>
              </a:spcBef>
              <a:buClr>
                <a:srgbClr val="0BD0D9"/>
              </a:buClr>
              <a:buSzPct val="95000"/>
            </a:pPr>
            <a:r>
              <a:rPr lang="pt-BR" sz="2400" dirty="0">
                <a:solidFill>
                  <a:schemeClr val="bg2">
                    <a:lumMod val="50000"/>
                  </a:schemeClr>
                </a:solidFill>
              </a:rPr>
              <a:t>Decreto nº 16.226 de 13 de outubro de 2015</a:t>
            </a:r>
          </a:p>
          <a:p>
            <a:pPr marR="45720" lvl="0" algn="just">
              <a:spcBef>
                <a:spcPct val="20000"/>
              </a:spcBef>
              <a:buClr>
                <a:srgbClr val="0BD0D9"/>
              </a:buClr>
              <a:buSzPct val="95000"/>
            </a:pPr>
            <a:r>
              <a:rPr lang="pt-BR" sz="2400" dirty="0">
                <a:solidFill>
                  <a:schemeClr val="bg2">
                    <a:lumMod val="50000"/>
                  </a:schemeClr>
                </a:solidFill>
              </a:rPr>
              <a:t>Decreto nº 16.256 de 28 de outubro de 2015</a:t>
            </a:r>
          </a:p>
          <a:p>
            <a:pPr marR="45720" lvl="0" algn="just">
              <a:spcBef>
                <a:spcPct val="20000"/>
              </a:spcBef>
              <a:buClr>
                <a:srgbClr val="0BD0D9"/>
              </a:buClr>
              <a:buSzPct val="95000"/>
            </a:pPr>
            <a:r>
              <a:rPr lang="pt-BR" sz="2400" dirty="0">
                <a:solidFill>
                  <a:schemeClr val="bg2">
                    <a:lumMod val="50000"/>
                  </a:schemeClr>
                </a:solidFill>
              </a:rPr>
              <a:t>IN conjunta CGE/SEFAZ nº 01/2015   </a:t>
            </a:r>
          </a:p>
          <a:p>
            <a:endParaRPr lang="pt-BR" sz="2400" dirty="0"/>
          </a:p>
        </p:txBody>
      </p:sp>
    </p:spTree>
    <p:extLst>
      <p:ext uri="{BB962C8B-B14F-4D97-AF65-F5344CB8AC3E}">
        <p14:creationId xmlns:p14="http://schemas.microsoft.com/office/powerpoint/2010/main" val="16221912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988840"/>
            <a:ext cx="8219256" cy="4018451"/>
          </a:xfrm>
        </p:spPr>
        <p:txBody>
          <a:bodyPr/>
          <a:lstStyle/>
          <a:p>
            <a:r>
              <a:rPr lang="pt-BR" dirty="0" smtClean="0"/>
              <a:t>E11.1</a:t>
            </a:r>
            <a:r>
              <a:rPr lang="pt-BR" dirty="0"/>
              <a:t>: Liberar os recursos para os portadores autorizados aplicarem de acordo com o tipo de gasto e limites de compras e saques, em cumprimento aos artigos 8º e 9º da IN CGE/SEFAZ Nº 01/2015, conforme </a:t>
            </a:r>
            <a:r>
              <a:rPr lang="pt-BR" u="sng" dirty="0" err="1">
                <a:hlinkClick r:id="rId2" action="ppaction://hlinkfile"/>
              </a:rPr>
              <a:t>cheklist</a:t>
            </a:r>
            <a:r>
              <a:rPr lang="pt-BR" u="sng" dirty="0">
                <a:hlinkClick r:id="rId2" action="ppaction://hlinkfile"/>
              </a:rPr>
              <a:t> 5</a:t>
            </a:r>
            <a:r>
              <a:rPr lang="pt-BR" dirty="0"/>
              <a:t>;</a:t>
            </a:r>
          </a:p>
          <a:p>
            <a:endParaRPr lang="pt-BR" dirty="0"/>
          </a:p>
        </p:txBody>
      </p:sp>
      <p:sp>
        <p:nvSpPr>
          <p:cNvPr id="3" name="Título 2"/>
          <p:cNvSpPr>
            <a:spLocks noGrp="1"/>
          </p:cNvSpPr>
          <p:nvPr>
            <p:ph type="title"/>
          </p:nvPr>
        </p:nvSpPr>
        <p:spPr>
          <a:xfrm>
            <a:off x="457200" y="188640"/>
            <a:ext cx="8229600" cy="1440160"/>
          </a:xfrm>
        </p:spPr>
        <p:txBody>
          <a:bodyPr>
            <a:normAutofit fontScale="90000"/>
          </a:bodyPr>
          <a:lstStyle/>
          <a:p>
            <a:r>
              <a:rPr lang="pt-BR" sz="3100" u="sng" dirty="0" smtClean="0"/>
              <a:t/>
            </a:r>
            <a:br>
              <a:rPr lang="pt-BR" sz="3100" u="sng" dirty="0" smtClean="0"/>
            </a:br>
            <a:r>
              <a:rPr lang="pt-BR" sz="3100" u="sng" dirty="0"/>
              <a:t/>
            </a:r>
            <a:br>
              <a:rPr lang="pt-BR" sz="3100" u="sng" dirty="0"/>
            </a:br>
            <a:r>
              <a:rPr lang="pt-BR" sz="3100" u="sng" dirty="0" smtClean="0">
                <a:solidFill>
                  <a:schemeClr val="accent3"/>
                </a:solidFill>
              </a:rPr>
              <a:t>Tarefa </a:t>
            </a:r>
            <a:r>
              <a:rPr lang="pt-BR" sz="3100" u="sng" dirty="0">
                <a:solidFill>
                  <a:schemeClr val="accent3"/>
                </a:solidFill>
              </a:rPr>
              <a:t>11</a:t>
            </a:r>
            <a:r>
              <a:rPr lang="pt-BR" sz="3100" u="sng" dirty="0"/>
              <a:t>: Distribuir os recursos por meio do Cartão Corporativo - CCGEP (Responsável pelo Centro de Custo).</a:t>
            </a:r>
            <a:r>
              <a:rPr lang="pt-BR" dirty="0"/>
              <a:t/>
            </a:r>
            <a:br>
              <a:rPr lang="pt-BR" dirty="0"/>
            </a:br>
            <a:endParaRPr lang="pt-BR" dirty="0"/>
          </a:p>
        </p:txBody>
      </p:sp>
    </p:spTree>
    <p:extLst>
      <p:ext uri="{BB962C8B-B14F-4D97-AF65-F5344CB8AC3E}">
        <p14:creationId xmlns:p14="http://schemas.microsoft.com/office/powerpoint/2010/main" val="3355840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10000"/>
          </a:bodyPr>
          <a:lstStyle/>
          <a:p>
            <a:pPr algn="just"/>
            <a:r>
              <a:rPr lang="pt-BR" dirty="0" smtClean="0"/>
              <a:t>(_) </a:t>
            </a:r>
            <a:r>
              <a:rPr lang="pt-BR" dirty="0"/>
              <a:t>modalidade crédito nos estabelecimentos comerciais ou de prestação de serviços ;</a:t>
            </a:r>
          </a:p>
          <a:p>
            <a:pPr algn="just"/>
            <a:r>
              <a:rPr lang="pt-BR" dirty="0"/>
              <a:t>(_) modalidade saque nos terminais de autoatendimento;</a:t>
            </a:r>
          </a:p>
          <a:p>
            <a:pPr algn="just"/>
            <a:r>
              <a:rPr lang="pt-BR" dirty="0"/>
              <a:t>(_) o limite de utilização do cartão será definido de acordo com o valor constante no ato da concessão;</a:t>
            </a:r>
          </a:p>
          <a:p>
            <a:pPr algn="just"/>
            <a:r>
              <a:rPr lang="pt-BR" dirty="0"/>
              <a:t>(_) Limite máximo de saque nos terminais de auto atendimento é de 50% do valor de cada suprimento;</a:t>
            </a:r>
          </a:p>
          <a:p>
            <a:pPr marL="109728" indent="0" algn="just">
              <a:buNone/>
            </a:pPr>
            <a:endParaRPr lang="pt-BR" dirty="0"/>
          </a:p>
          <a:p>
            <a:pPr algn="just"/>
            <a:r>
              <a:rPr lang="pt-BR" dirty="0" err="1"/>
              <a:t>Obs</a:t>
            </a:r>
            <a:r>
              <a:rPr lang="pt-BR" dirty="0"/>
              <a:t>: Em casos especiais poderá ocorrer saques em percentual superior ao limite acima , desde que justificado  e visado pelo ordenador de despesa.</a:t>
            </a:r>
          </a:p>
          <a:p>
            <a:pPr algn="just"/>
            <a:endParaRPr lang="pt-BR" dirty="0"/>
          </a:p>
        </p:txBody>
      </p:sp>
      <p:sp>
        <p:nvSpPr>
          <p:cNvPr id="3" name="Título 2"/>
          <p:cNvSpPr>
            <a:spLocks noGrp="1"/>
          </p:cNvSpPr>
          <p:nvPr>
            <p:ph type="title"/>
          </p:nvPr>
        </p:nvSpPr>
        <p:spPr>
          <a:xfrm>
            <a:off x="457200" y="274638"/>
            <a:ext cx="8291264" cy="1066130"/>
          </a:xfrm>
        </p:spPr>
        <p:txBody>
          <a:bodyPr>
            <a:normAutofit/>
          </a:bodyPr>
          <a:lstStyle/>
          <a:p>
            <a:r>
              <a:rPr lang="pt-BR" sz="2200" u="sng" dirty="0" err="1" smtClean="0">
                <a:hlinkClick r:id="rId2"/>
              </a:rPr>
              <a:t>Checklist</a:t>
            </a:r>
            <a:r>
              <a:rPr lang="pt-BR" sz="2200" u="sng" dirty="0" smtClean="0">
                <a:hlinkClick r:id="rId2"/>
              </a:rPr>
              <a:t> </a:t>
            </a:r>
            <a:r>
              <a:rPr lang="pt-BR" sz="2200" u="sng" dirty="0">
                <a:hlinkClick r:id="rId2"/>
              </a:rPr>
              <a:t>5</a:t>
            </a:r>
            <a:r>
              <a:rPr lang="pt-BR" sz="2200" dirty="0"/>
              <a:t> - </a:t>
            </a:r>
            <a:r>
              <a:rPr lang="pt-BR" sz="2200" u="sng" dirty="0">
                <a:hlinkClick r:id="rId3"/>
              </a:rPr>
              <a:t>Modalidades</a:t>
            </a:r>
            <a:r>
              <a:rPr lang="pt-BR" sz="2200" dirty="0"/>
              <a:t> e limites de uso do Cartão Corporativo do Governo do Estado do </a:t>
            </a:r>
            <a:r>
              <a:rPr lang="pt-BR" sz="2200" dirty="0" err="1"/>
              <a:t>Piaui</a:t>
            </a:r>
            <a:r>
              <a:rPr lang="pt-BR" sz="2200" dirty="0"/>
              <a:t> – CCGEP</a:t>
            </a:r>
          </a:p>
        </p:txBody>
      </p:sp>
    </p:spTree>
    <p:extLst>
      <p:ext uri="{BB962C8B-B14F-4D97-AF65-F5344CB8AC3E}">
        <p14:creationId xmlns:p14="http://schemas.microsoft.com/office/powerpoint/2010/main" val="25016491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268760"/>
            <a:ext cx="8229600" cy="4738531"/>
          </a:xfrm>
        </p:spPr>
        <p:txBody>
          <a:bodyPr>
            <a:normAutofit fontScale="55000" lnSpcReduction="20000"/>
          </a:bodyPr>
          <a:lstStyle/>
          <a:p>
            <a:r>
              <a:rPr lang="pt-BR" b="1" dirty="0"/>
              <a:t>Tarefa 1: Realizar as despesas de acordo com o elemento de despesa empenhado</a:t>
            </a:r>
            <a:r>
              <a:rPr lang="pt-BR" b="1" u="sng" dirty="0"/>
              <a:t>;</a:t>
            </a:r>
            <a:endParaRPr lang="pt-BR" dirty="0"/>
          </a:p>
          <a:p>
            <a:r>
              <a:rPr lang="pt-BR" b="1" dirty="0"/>
              <a:t>Tarefa 2: Movimentar os recursos por meio do Cartão Corporativo do Governo do Estado do </a:t>
            </a:r>
            <a:r>
              <a:rPr lang="pt-BR" b="1" dirty="0" err="1"/>
              <a:t>Piaui</a:t>
            </a:r>
            <a:r>
              <a:rPr lang="pt-BR" b="1" dirty="0"/>
              <a:t> – CCGEP;</a:t>
            </a:r>
            <a:endParaRPr lang="pt-BR" dirty="0"/>
          </a:p>
          <a:p>
            <a:r>
              <a:rPr lang="pt-BR" dirty="0"/>
              <a:t>E2.1:  Utilizar o Cartão Corporativo nas modalidades e limites estabelecidos </a:t>
            </a:r>
            <a:r>
              <a:rPr lang="pt-BR" b="1" dirty="0"/>
              <a:t>no </a:t>
            </a:r>
            <a:r>
              <a:rPr lang="pt-BR" b="1" dirty="0" err="1">
                <a:hlinkClick r:id="rId2" action="ppaction://hlinkfile"/>
              </a:rPr>
              <a:t>cheklist</a:t>
            </a:r>
            <a:r>
              <a:rPr lang="pt-BR" b="1" dirty="0">
                <a:hlinkClick r:id="rId2" action="ppaction://hlinkfile"/>
              </a:rPr>
              <a:t> 5;</a:t>
            </a:r>
            <a:endParaRPr lang="pt-BR" dirty="0"/>
          </a:p>
          <a:p>
            <a:r>
              <a:rPr lang="pt-BR" b="1" dirty="0" smtClean="0"/>
              <a:t>Tarefa </a:t>
            </a:r>
            <a:r>
              <a:rPr lang="pt-BR" b="1" dirty="0"/>
              <a:t>3: Aplicar o suprimento de fundos no prazo de 50 dias contados da emissão da Ordem Bancária – OB e dentro do exercício em que for concedido</a:t>
            </a:r>
            <a:r>
              <a:rPr lang="pt-BR" dirty="0"/>
              <a:t>;</a:t>
            </a:r>
          </a:p>
          <a:p>
            <a:r>
              <a:rPr lang="pt-BR" b="1" dirty="0"/>
              <a:t>Tarefa 4: Aplicar na finalidade adequada e dentro dos respectivos limites, conforme </a:t>
            </a:r>
            <a:r>
              <a:rPr lang="pt-BR" dirty="0" err="1">
                <a:hlinkClick r:id="rId3" action="ppaction://hlinkfile"/>
              </a:rPr>
              <a:t>checklist</a:t>
            </a:r>
            <a:r>
              <a:rPr lang="pt-BR" dirty="0">
                <a:hlinkClick r:id="rId3" action="ppaction://hlinkfile"/>
              </a:rPr>
              <a:t> 2</a:t>
            </a:r>
            <a:r>
              <a:rPr lang="pt-BR" b="1" dirty="0"/>
              <a:t>;</a:t>
            </a:r>
            <a:endParaRPr lang="pt-BR" dirty="0"/>
          </a:p>
          <a:p>
            <a:r>
              <a:rPr lang="pt-BR" b="1" dirty="0"/>
              <a:t>Tarefa 5: Observar as despesas vedadas, de acordo com o  art. 4º do decreto nº 16.226/2015, conforme </a:t>
            </a:r>
            <a:r>
              <a:rPr lang="pt-BR" dirty="0" err="1">
                <a:hlinkClick r:id="rId4" action="ppaction://hlinkfile"/>
              </a:rPr>
              <a:t>checklist</a:t>
            </a:r>
            <a:r>
              <a:rPr lang="pt-BR" dirty="0">
                <a:hlinkClick r:id="rId4" action="ppaction://hlinkfile"/>
              </a:rPr>
              <a:t> 3</a:t>
            </a:r>
            <a:r>
              <a:rPr lang="pt-BR" b="1" dirty="0"/>
              <a:t>;</a:t>
            </a:r>
            <a:endParaRPr lang="pt-BR" dirty="0"/>
          </a:p>
          <a:p>
            <a:r>
              <a:rPr lang="pt-BR" b="1" dirty="0"/>
              <a:t>Tarefa 6: Comprovar as despesas realizadas por meio de suprimentos de fundos com documentos originais, conforme </a:t>
            </a:r>
            <a:r>
              <a:rPr lang="pt-BR" dirty="0" err="1">
                <a:hlinkClick r:id="rId5" action="ppaction://hlinkfile"/>
              </a:rPr>
              <a:t>cheklist</a:t>
            </a:r>
            <a:r>
              <a:rPr lang="pt-BR" dirty="0">
                <a:hlinkClick r:id="rId5" action="ppaction://hlinkfile"/>
              </a:rPr>
              <a:t> 6</a:t>
            </a:r>
            <a:r>
              <a:rPr lang="pt-BR" b="1" dirty="0"/>
              <a:t>;</a:t>
            </a:r>
            <a:endParaRPr lang="pt-BR" dirty="0"/>
          </a:p>
          <a:p>
            <a:r>
              <a:rPr lang="pt-BR" b="1" dirty="0"/>
              <a:t>Tarefa 7: Proceder o pagamento a prestador de serviço-PF, se houver, até o dia 25 de cada mês, conforme </a:t>
            </a:r>
            <a:r>
              <a:rPr lang="pt-BR" dirty="0" err="1">
                <a:hlinkClick r:id="rId6" action="ppaction://hlinkfile"/>
              </a:rPr>
              <a:t>checklist</a:t>
            </a:r>
            <a:r>
              <a:rPr lang="pt-BR" dirty="0">
                <a:hlinkClick r:id="rId6" action="ppaction://hlinkfile"/>
              </a:rPr>
              <a:t> 7</a:t>
            </a:r>
            <a:r>
              <a:rPr lang="pt-BR" b="1" dirty="0" smtClean="0"/>
              <a:t>:</a:t>
            </a:r>
            <a:endParaRPr lang="pt-BR" dirty="0"/>
          </a:p>
          <a:p>
            <a:endParaRPr lang="pt-BR" dirty="0"/>
          </a:p>
          <a:p>
            <a:r>
              <a:rPr lang="x-none" u="sng">
                <a:hlinkClick r:id="rId7"/>
              </a:rPr>
              <a:t>Tarefa </a:t>
            </a:r>
            <a:r>
              <a:rPr lang="pt-BR" u="sng" dirty="0">
                <a:hlinkClick r:id="rId7"/>
              </a:rPr>
              <a:t>8</a:t>
            </a:r>
            <a:r>
              <a:rPr lang="x-none" u="sng">
                <a:hlinkClick r:id="rId7"/>
              </a:rPr>
              <a:t>:</a:t>
            </a:r>
            <a:r>
              <a:rPr lang="pt-BR" b="1" dirty="0"/>
              <a:t> Encaminhar ao </a:t>
            </a:r>
            <a:r>
              <a:rPr lang="pt-BR" b="1" dirty="0">
                <a:hlinkClick r:id="rId8"/>
              </a:rPr>
              <a:t>setor financeiro</a:t>
            </a:r>
            <a:r>
              <a:rPr lang="pt-BR" b="1" dirty="0"/>
              <a:t>, cópia dos documentos dos prestadores de serviços e GPS dos recolhimentos, quando houver, até o ultimo dia útil do mês de emissão do recibo ou nota fiscal de serviço – PF; </a:t>
            </a:r>
            <a:endParaRPr lang="pt-BR" dirty="0"/>
          </a:p>
        </p:txBody>
      </p:sp>
      <p:sp>
        <p:nvSpPr>
          <p:cNvPr id="3" name="Título 2"/>
          <p:cNvSpPr>
            <a:spLocks noGrp="1"/>
          </p:cNvSpPr>
          <p:nvPr>
            <p:ph type="title"/>
          </p:nvPr>
        </p:nvSpPr>
        <p:spPr/>
        <p:txBody>
          <a:bodyPr/>
          <a:lstStyle/>
          <a:p>
            <a:r>
              <a:rPr lang="pt-BR" dirty="0">
                <a:effectLst/>
              </a:rPr>
              <a:t>APLICAÇÃO DOS RECURSOS</a:t>
            </a:r>
            <a:endParaRPr lang="pt-BR" dirty="0"/>
          </a:p>
        </p:txBody>
      </p:sp>
    </p:spTree>
    <p:extLst>
      <p:ext uri="{BB962C8B-B14F-4D97-AF65-F5344CB8AC3E}">
        <p14:creationId xmlns:p14="http://schemas.microsoft.com/office/powerpoint/2010/main" val="3518587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95536" y="908720"/>
            <a:ext cx="8291264" cy="5688632"/>
          </a:xfrm>
        </p:spPr>
        <p:txBody>
          <a:bodyPr>
            <a:noAutofit/>
          </a:bodyPr>
          <a:lstStyle/>
          <a:p>
            <a:pPr>
              <a:lnSpc>
                <a:spcPct val="170000"/>
              </a:lnSpc>
            </a:pPr>
            <a:r>
              <a:rPr lang="pt-BR" sz="1100" dirty="0" smtClean="0">
                <a:latin typeface="Arial" panose="020B0604020202020204" pitchFamily="34" charset="0"/>
                <a:cs typeface="Arial" panose="020B0604020202020204" pitchFamily="34" charset="0"/>
              </a:rPr>
              <a:t>(_) </a:t>
            </a:r>
            <a:r>
              <a:rPr lang="pt-BR" sz="1100" dirty="0">
                <a:latin typeface="Arial" panose="020B0604020202020204" pitchFamily="34" charset="0"/>
                <a:cs typeface="Arial" panose="020B0604020202020204" pitchFamily="34" charset="0"/>
              </a:rPr>
              <a:t>Nota Fiscal de Venda ao Consumidor, Nota Fiscal Fatura ou </a:t>
            </a:r>
            <a:r>
              <a:rPr lang="pt-BR" sz="1100" dirty="0" smtClean="0">
                <a:latin typeface="Arial" panose="020B0604020202020204" pitchFamily="34" charset="0"/>
                <a:cs typeface="Arial" panose="020B0604020202020204" pitchFamily="34" charset="0"/>
              </a:rPr>
              <a:t>Cupom </a:t>
            </a:r>
            <a:r>
              <a:rPr lang="pt-BR" sz="1100" dirty="0">
                <a:latin typeface="Arial" panose="020B0604020202020204" pitchFamily="34" charset="0"/>
                <a:cs typeface="Arial" panose="020B0604020202020204" pitchFamily="34" charset="0"/>
              </a:rPr>
              <a:t>Fiscal, no caso de material</a:t>
            </a:r>
            <a:r>
              <a:rPr lang="pt-BR" sz="1100" dirty="0" smtClean="0">
                <a:latin typeface="Arial" panose="020B0604020202020204" pitchFamily="34" charset="0"/>
                <a:cs typeface="Arial" panose="020B0604020202020204" pitchFamily="34" charset="0"/>
              </a:rPr>
              <a:t>;</a:t>
            </a:r>
            <a:endParaRPr lang="pt-BR" sz="1100" dirty="0">
              <a:latin typeface="Arial" panose="020B0604020202020204" pitchFamily="34" charset="0"/>
              <a:cs typeface="Arial" panose="020B0604020202020204" pitchFamily="34" charset="0"/>
            </a:endParaRPr>
          </a:p>
          <a:p>
            <a:pPr>
              <a:lnSpc>
                <a:spcPct val="170000"/>
              </a:lnSpc>
            </a:pPr>
            <a:r>
              <a:rPr lang="pt-BR" sz="1100" dirty="0">
                <a:latin typeface="Arial" panose="020B0604020202020204" pitchFamily="34" charset="0"/>
                <a:cs typeface="Arial" panose="020B0604020202020204" pitchFamily="34" charset="0"/>
              </a:rPr>
              <a:t> (_) Nota Fiscal Avulsa, Recibo e quando for o caso, comprovante de recolhimento de tributos, no caso de fornecimento ou serviço prestado por pessoa física;</a:t>
            </a:r>
          </a:p>
          <a:p>
            <a:pPr>
              <a:lnSpc>
                <a:spcPct val="170000"/>
              </a:lnSpc>
            </a:pPr>
            <a:r>
              <a:rPr lang="pt-BR" sz="1100" dirty="0">
                <a:latin typeface="Arial" panose="020B0604020202020204" pitchFamily="34" charset="0"/>
                <a:cs typeface="Arial" panose="020B0604020202020204" pitchFamily="34" charset="0"/>
              </a:rPr>
              <a:t>(_) Nota Fiscal de Prestação de Serviços e Recibo. No caso de fornecimento ou serviço prestado por pessoa jurídica.</a:t>
            </a:r>
          </a:p>
          <a:p>
            <a:pPr>
              <a:lnSpc>
                <a:spcPct val="170000"/>
              </a:lnSpc>
            </a:pPr>
            <a:r>
              <a:rPr lang="pt-BR" sz="1100" dirty="0">
                <a:latin typeface="Arial" panose="020B0604020202020204" pitchFamily="34" charset="0"/>
                <a:cs typeface="Arial" panose="020B0604020202020204" pitchFamily="34" charset="0"/>
              </a:rPr>
              <a:t>(_) Nota de entrega ou recibo, nos casos de despesas com combustível e alimentação realizadas no interior do Estado, em casos excepcionais,  devidamente visado pelo ordenador .</a:t>
            </a:r>
          </a:p>
          <a:p>
            <a:pPr>
              <a:lnSpc>
                <a:spcPct val="170000"/>
              </a:lnSpc>
            </a:pPr>
            <a:r>
              <a:rPr lang="pt-BR" sz="1100" dirty="0">
                <a:latin typeface="Arial" panose="020B0604020202020204" pitchFamily="34" charset="0"/>
                <a:cs typeface="Arial" panose="020B0604020202020204" pitchFamily="34" charset="0"/>
              </a:rPr>
              <a:t>(_) Relação detalhada das despesas, nos casos de despesas realizadas em viagens ao exterior e despesas para atender diligencias de caráter reservado ou confidencial, na eventual impossibilidade de comprovação documental, devidamente visada pelo ordenador de despesa. </a:t>
            </a:r>
          </a:p>
          <a:p>
            <a:pPr>
              <a:lnSpc>
                <a:spcPct val="170000"/>
              </a:lnSpc>
            </a:pPr>
            <a:r>
              <a:rPr lang="pt-BR" sz="1100" dirty="0">
                <a:latin typeface="Arial" panose="020B0604020202020204" pitchFamily="34" charset="0"/>
                <a:cs typeface="Arial" panose="020B0604020202020204" pitchFamily="34" charset="0"/>
              </a:rPr>
              <a:t>  </a:t>
            </a:r>
            <a:r>
              <a:rPr lang="pt-BR" sz="1100" dirty="0" smtClean="0">
                <a:latin typeface="Arial" panose="020B0604020202020204" pitchFamily="34" charset="0"/>
                <a:cs typeface="Arial" panose="020B0604020202020204" pitchFamily="34" charset="0"/>
              </a:rPr>
              <a:t>OBS: Os </a:t>
            </a:r>
            <a:r>
              <a:rPr lang="pt-BR" sz="1100" dirty="0">
                <a:latin typeface="Arial" panose="020B0604020202020204" pitchFamily="34" charset="0"/>
                <a:cs typeface="Arial" panose="020B0604020202020204" pitchFamily="34" charset="0"/>
              </a:rPr>
              <a:t>documentos devem ser  acompanhados de recibo, passado em nome do órgão ou entidade, não se admitindo: emendas ou rasuras que prejudiquem a clareza e a veracidade do documento e comprovantes de despesa emitido pelo próprio tomador;</a:t>
            </a:r>
          </a:p>
          <a:p>
            <a:pPr lvl="0">
              <a:lnSpc>
                <a:spcPct val="170000"/>
              </a:lnSpc>
            </a:pPr>
            <a:r>
              <a:rPr lang="pt-BR" sz="1100" dirty="0">
                <a:latin typeface="Arial" panose="020B0604020202020204" pitchFamily="34" charset="0"/>
                <a:cs typeface="Arial" panose="020B0604020202020204" pitchFamily="34" charset="0"/>
              </a:rPr>
              <a:t>Caso o documento fiscal não detalhe a despesa realizada, solicitar recibo com a discriminação do material fornecido ou do serviço prestado, não se </a:t>
            </a:r>
            <a:r>
              <a:rPr lang="pt-BR" sz="1100" dirty="0" smtClean="0">
                <a:latin typeface="Arial" panose="020B0604020202020204" pitchFamily="34" charset="0"/>
                <a:cs typeface="Arial" panose="020B0604020202020204" pitchFamily="34" charset="0"/>
              </a:rPr>
              <a:t>admitindo </a:t>
            </a:r>
            <a:r>
              <a:rPr lang="pt-BR" sz="1100" dirty="0">
                <a:latin typeface="Arial" panose="020B0604020202020204" pitchFamily="34" charset="0"/>
                <a:cs typeface="Arial" panose="020B0604020202020204" pitchFamily="34" charset="0"/>
              </a:rPr>
              <a:t>a generalização ou abreviaturas que impossibilitem o conhecimento das despesas efetivamente realizadas;</a:t>
            </a:r>
          </a:p>
          <a:p>
            <a:pPr lvl="0">
              <a:lnSpc>
                <a:spcPct val="170000"/>
              </a:lnSpc>
            </a:pPr>
            <a:r>
              <a:rPr lang="pt-BR" sz="1100" dirty="0">
                <a:latin typeface="Arial" panose="020B0604020202020204" pitchFamily="34" charset="0"/>
                <a:cs typeface="Arial" panose="020B0604020202020204" pitchFamily="34" charset="0"/>
              </a:rPr>
              <a:t>Os documentos que comprovam a despesa deve ter data igual ou posterior à data de emissão da Ordem Bancária.</a:t>
            </a:r>
          </a:p>
          <a:p>
            <a:endParaRPr lang="pt-BR" sz="1100" dirty="0"/>
          </a:p>
        </p:txBody>
      </p:sp>
      <p:sp>
        <p:nvSpPr>
          <p:cNvPr id="3" name="Título 2"/>
          <p:cNvSpPr>
            <a:spLocks noGrp="1"/>
          </p:cNvSpPr>
          <p:nvPr>
            <p:ph type="title"/>
          </p:nvPr>
        </p:nvSpPr>
        <p:spPr>
          <a:xfrm>
            <a:off x="457200" y="274638"/>
            <a:ext cx="8435280" cy="706090"/>
          </a:xfrm>
        </p:spPr>
        <p:txBody>
          <a:bodyPr>
            <a:noAutofit/>
          </a:bodyPr>
          <a:lstStyle/>
          <a:p>
            <a:r>
              <a:rPr lang="pt-BR" sz="2400" u="sng" dirty="0" err="1" smtClean="0">
                <a:hlinkClick r:id="rId2"/>
              </a:rPr>
              <a:t>Checklist</a:t>
            </a:r>
            <a:r>
              <a:rPr lang="pt-BR" sz="2400" u="sng" dirty="0" smtClean="0">
                <a:hlinkClick r:id="rId2"/>
              </a:rPr>
              <a:t> </a:t>
            </a:r>
            <a:r>
              <a:rPr lang="pt-BR" sz="2400" u="sng" dirty="0">
                <a:hlinkClick r:id="rId2"/>
              </a:rPr>
              <a:t>6</a:t>
            </a:r>
            <a:r>
              <a:rPr lang="pt-BR" sz="2400" dirty="0"/>
              <a:t> </a:t>
            </a:r>
            <a:r>
              <a:rPr lang="pt-BR" sz="2400" dirty="0">
                <a:hlinkClick r:id="rId3"/>
              </a:rPr>
              <a:t>- </a:t>
            </a:r>
            <a:r>
              <a:rPr lang="pt-BR" sz="2400" dirty="0" smtClean="0">
                <a:hlinkClick r:id="rId3"/>
              </a:rPr>
              <a:t> </a:t>
            </a:r>
            <a:r>
              <a:rPr lang="pt-BR" sz="2400" dirty="0" smtClean="0">
                <a:solidFill>
                  <a:schemeClr val="accent4"/>
                </a:solidFill>
                <a:hlinkClick r:id="rId3"/>
              </a:rPr>
              <a:t>Documentos</a:t>
            </a:r>
            <a:r>
              <a:rPr lang="pt-BR" sz="2400" dirty="0" smtClean="0"/>
              <a:t> comprobatórios da despesa</a:t>
            </a:r>
            <a:endParaRPr lang="pt-BR" sz="2400" dirty="0"/>
          </a:p>
        </p:txBody>
      </p:sp>
    </p:spTree>
    <p:extLst>
      <p:ext uri="{BB962C8B-B14F-4D97-AF65-F5344CB8AC3E}">
        <p14:creationId xmlns:p14="http://schemas.microsoft.com/office/powerpoint/2010/main" val="4375136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980728"/>
            <a:ext cx="8219256" cy="5616624"/>
          </a:xfrm>
        </p:spPr>
        <p:txBody>
          <a:bodyPr>
            <a:normAutofit fontScale="32500" lnSpcReduction="20000"/>
          </a:bodyPr>
          <a:lstStyle/>
          <a:p>
            <a:r>
              <a:rPr lang="pt-BR" sz="4400" dirty="0" smtClean="0"/>
              <a:t>(_) </a:t>
            </a:r>
            <a:r>
              <a:rPr lang="pt-BR" sz="4400" dirty="0"/>
              <a:t>Reter e recolher os impostos (IRRF e ISS) e contribuições previdenciárias(INSS) com a utilização dos recursos do próprio suprimento, na forma e prazos da legislação específica em vigor</a:t>
            </a:r>
            <a:r>
              <a:rPr lang="pt-BR" sz="4400" dirty="0" smtClean="0"/>
              <a:t>;</a:t>
            </a:r>
          </a:p>
          <a:p>
            <a:endParaRPr lang="pt-BR" sz="4400" dirty="0"/>
          </a:p>
          <a:p>
            <a:r>
              <a:rPr lang="pt-BR" sz="4400" dirty="0"/>
              <a:t>(_) Realizar pagamento a prestador de serviço por meio de suprimento de fundos, somente até o  dia 25 de cada mês</a:t>
            </a:r>
            <a:r>
              <a:rPr lang="pt-BR" sz="4400" dirty="0" smtClean="0"/>
              <a:t>;</a:t>
            </a:r>
          </a:p>
          <a:p>
            <a:endParaRPr lang="pt-BR" sz="4400" dirty="0"/>
          </a:p>
          <a:p>
            <a:r>
              <a:rPr lang="pt-BR" sz="4400" dirty="0"/>
              <a:t>(_) Reter o IRRF, somente quando houver </a:t>
            </a:r>
            <a:r>
              <a:rPr lang="pt-BR" sz="4400" b="1" dirty="0"/>
              <a:t>pagamento superior ao teto de isenção</a:t>
            </a:r>
            <a:r>
              <a:rPr lang="pt-BR" sz="4400" dirty="0"/>
              <a:t>, conforme tabela progressiva mensal disponibilizada no site da Receita Federal do Brasil (</a:t>
            </a:r>
            <a:r>
              <a:rPr lang="pt-BR" sz="4400" u="sng" dirty="0">
                <a:hlinkClick r:id="rId2"/>
              </a:rPr>
              <a:t>www.receita.fazenda.gov.br/</a:t>
            </a:r>
            <a:r>
              <a:rPr lang="pt-BR" sz="4400" u="sng" dirty="0" err="1">
                <a:hlinkClick r:id="rId2"/>
              </a:rPr>
              <a:t>Aliquotas</a:t>
            </a:r>
            <a:r>
              <a:rPr lang="pt-BR" sz="4400" u="sng" dirty="0">
                <a:hlinkClick r:id="rId2"/>
              </a:rPr>
              <a:t>/TabProgressiva.htm</a:t>
            </a:r>
            <a:r>
              <a:rPr lang="pt-BR" sz="4400" dirty="0" smtClean="0"/>
              <a:t>)</a:t>
            </a:r>
          </a:p>
          <a:p>
            <a:pPr marL="109728" indent="0">
              <a:buNone/>
            </a:pPr>
            <a:endParaRPr lang="pt-BR" sz="4400" dirty="0"/>
          </a:p>
          <a:p>
            <a:r>
              <a:rPr lang="pt-BR" sz="4400" dirty="0"/>
              <a:t>(_) Recolher o IRRF na conta estadual Nº 000007370-9 ( GOVERNO DO ESTADO – IMPOSTO DE RENDA), Agencia Nº  3791-5 do Banco do Brasil através do documento, DAR-WEB emitido no site da SEFAZ (</a:t>
            </a:r>
            <a:r>
              <a:rPr lang="pt-BR" sz="4400" u="sng" dirty="0">
                <a:hlinkClick r:id="rId3"/>
              </a:rPr>
              <a:t>www.sefaz.pi.gov.br</a:t>
            </a:r>
            <a:r>
              <a:rPr lang="pt-BR" sz="4400" dirty="0" smtClean="0"/>
              <a:t>)</a:t>
            </a:r>
          </a:p>
          <a:p>
            <a:endParaRPr lang="pt-BR" sz="4400" dirty="0"/>
          </a:p>
          <a:p>
            <a:r>
              <a:rPr lang="pt-BR" sz="4400" dirty="0"/>
              <a:t>(_) Reter ISS, quando definida a sua exigência por lei municipal específica e recolher por meio de documento próprio de arrecadação do município</a:t>
            </a:r>
            <a:r>
              <a:rPr lang="pt-BR" sz="4400" dirty="0" smtClean="0"/>
              <a:t>;</a:t>
            </a:r>
          </a:p>
          <a:p>
            <a:endParaRPr lang="pt-BR" sz="4400" dirty="0"/>
          </a:p>
          <a:p>
            <a:r>
              <a:rPr lang="pt-BR" sz="4400" dirty="0"/>
              <a:t>(_) Observar que não deve efetuar a retenção do ISS quando o prestador de serviço apresentar a Nota Fiscal Avulsa e quando se tratar de profissional autônomo e trabalhador avulso, considerando que os mesmos contribuem de forma diferenciada devendo ser emitido o Recibo de Profissional Autônomo - RPA</a:t>
            </a:r>
            <a:r>
              <a:rPr lang="pt-BR" sz="4400" dirty="0" smtClean="0"/>
              <a:t>;</a:t>
            </a:r>
          </a:p>
          <a:p>
            <a:pPr marL="109728" indent="0">
              <a:buNone/>
            </a:pPr>
            <a:endParaRPr lang="pt-BR" sz="4400" dirty="0"/>
          </a:p>
          <a:p>
            <a:r>
              <a:rPr lang="pt-BR" sz="4400" dirty="0"/>
              <a:t>(_) Reter e recolher ao INSS,  a contribuição previdenciária no pagamento a contribuinte individual pelo serviço prestado, no percentual de 11%, considerando como base de calculo o limite máximo mensal do salário de contribuição ao INSS, confirmando os valores já descontados em outros órgãos, entidades ou empresas privadas, anexando cópia do comprovante de pagamento ao processo de despesa</a:t>
            </a:r>
            <a:r>
              <a:rPr lang="pt-BR" sz="4400" dirty="0" smtClean="0"/>
              <a:t>;</a:t>
            </a:r>
            <a:endParaRPr lang="pt-BR" sz="4400" dirty="0"/>
          </a:p>
        </p:txBody>
      </p:sp>
      <p:sp>
        <p:nvSpPr>
          <p:cNvPr id="3" name="Título 2"/>
          <p:cNvSpPr>
            <a:spLocks noGrp="1"/>
          </p:cNvSpPr>
          <p:nvPr>
            <p:ph type="title"/>
          </p:nvPr>
        </p:nvSpPr>
        <p:spPr>
          <a:xfrm>
            <a:off x="755576" y="260648"/>
            <a:ext cx="7355160" cy="706090"/>
          </a:xfrm>
        </p:spPr>
        <p:txBody>
          <a:bodyPr>
            <a:normAutofit fontScale="90000"/>
          </a:bodyPr>
          <a:lstStyle/>
          <a:p>
            <a:r>
              <a:rPr lang="pt-BR" sz="2000" dirty="0" err="1">
                <a:hlinkClick r:id="rId4" action="ppaction://hlinkfile"/>
              </a:rPr>
              <a:t>checklist</a:t>
            </a:r>
            <a:r>
              <a:rPr lang="pt-BR" sz="2000" dirty="0">
                <a:hlinkClick r:id="rId4" action="ppaction://hlinkfile"/>
              </a:rPr>
              <a:t> </a:t>
            </a:r>
            <a:r>
              <a:rPr lang="pt-BR" sz="2000" dirty="0" smtClean="0">
                <a:hlinkClick r:id="rId4" action="ppaction://hlinkfile"/>
              </a:rPr>
              <a:t>7</a:t>
            </a:r>
            <a:r>
              <a:rPr lang="pt-BR" sz="2000" dirty="0" smtClean="0"/>
              <a:t> - </a:t>
            </a:r>
            <a:r>
              <a:rPr lang="pt-BR" sz="1800" dirty="0" smtClean="0"/>
              <a:t>Procedimentos </a:t>
            </a:r>
            <a:r>
              <a:rPr lang="pt-BR" sz="1800" dirty="0"/>
              <a:t>adotados pelo tomador, no pagamento a Prestadores de Serviços- PF, por meio de Suprimento de Fundos.</a:t>
            </a:r>
            <a:br>
              <a:rPr lang="pt-BR" sz="1800" dirty="0"/>
            </a:br>
            <a:endParaRPr lang="pt-BR" sz="1800" dirty="0"/>
          </a:p>
        </p:txBody>
      </p:sp>
    </p:spTree>
    <p:extLst>
      <p:ext uri="{BB962C8B-B14F-4D97-AF65-F5344CB8AC3E}">
        <p14:creationId xmlns:p14="http://schemas.microsoft.com/office/powerpoint/2010/main" val="20608202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55000" lnSpcReduction="20000"/>
          </a:bodyPr>
          <a:lstStyle/>
          <a:p>
            <a:r>
              <a:rPr lang="pt-BR" sz="2800" dirty="0"/>
              <a:t>(_) Verificar se o contribuinte individual está inscrito no INSS (NIT), caso não esteja, solicitar que se cadastre ou colher todos os dados do favorecido constante no recibo, conforme </a:t>
            </a:r>
            <a:r>
              <a:rPr lang="pt-BR" sz="2800" u="sng" dirty="0">
                <a:hlinkClick r:id="rId2" action="ppaction://hlinkfile"/>
              </a:rPr>
              <a:t>modelo 15</a:t>
            </a:r>
            <a:r>
              <a:rPr lang="pt-BR" sz="2800" dirty="0"/>
              <a:t>,  Anexo II da IN CGE/SEFAZ Nº 01/2015, para que seja efetuado o cadastramento pelo setor responsável pela emissão da GFIP, através do site </a:t>
            </a:r>
            <a:r>
              <a:rPr lang="pt-BR" sz="2800" u="sng" dirty="0">
                <a:hlinkClick r:id="rId3"/>
              </a:rPr>
              <a:t>https://www.dataprev.gov.br/cnisinternet/faces/pages/index.xhtm/</a:t>
            </a:r>
            <a:r>
              <a:rPr lang="pt-BR" sz="2800" dirty="0"/>
              <a:t> ;</a:t>
            </a:r>
          </a:p>
          <a:p>
            <a:r>
              <a:rPr lang="pt-BR" sz="2800" dirty="0"/>
              <a:t>(_) Emitir Guia de </a:t>
            </a:r>
            <a:r>
              <a:rPr lang="pt-BR" sz="2800" dirty="0" smtClean="0"/>
              <a:t>Previdência </a:t>
            </a:r>
            <a:r>
              <a:rPr lang="pt-BR" sz="2800" dirty="0"/>
              <a:t>Social – GPS avulsa para pagamento do valor retido, no site </a:t>
            </a:r>
            <a:r>
              <a:rPr lang="pt-BR" sz="2800" u="sng" dirty="0">
                <a:hlinkClick r:id="rId4"/>
              </a:rPr>
              <a:t>www.previdencia.gov.br/servicos-ao-cidadao/todos-os-servicos/gps</a:t>
            </a:r>
            <a:r>
              <a:rPr lang="pt-BR" sz="2800" dirty="0"/>
              <a:t> ou </a:t>
            </a:r>
            <a:r>
              <a:rPr lang="pt-BR" sz="2800" u="sng" dirty="0">
                <a:hlinkClick r:id="rId5"/>
              </a:rPr>
              <a:t>www.receita.fazenda.gov.br/previdencia/contribuicoes</a:t>
            </a:r>
            <a:r>
              <a:rPr lang="pt-BR" sz="2800" dirty="0"/>
              <a:t>/ ;</a:t>
            </a:r>
          </a:p>
          <a:p>
            <a:r>
              <a:rPr lang="pt-BR" sz="2800" dirty="0"/>
              <a:t>(_) preencher preferencialmente uma única GPS para todas as retenções efetuadas no mês, informando no campo RECOLHEDOR o CNPJ do órgão e no campo CÒDIGO DE PAGAMENTO o </a:t>
            </a:r>
            <a:r>
              <a:rPr lang="pt-BR" sz="2800" b="1" dirty="0"/>
              <a:t>código 2402, para órgãos do Poder Publico e 2100 para Empresas em Geral</a:t>
            </a:r>
            <a:r>
              <a:rPr lang="pt-BR" sz="2800" dirty="0"/>
              <a:t>;</a:t>
            </a:r>
          </a:p>
          <a:p>
            <a:r>
              <a:rPr lang="pt-BR" sz="2800" dirty="0"/>
              <a:t>(_) efetuar o recolhimento dos valores retidos, no período compreendido entre o dia 25 de cada mês até o ultimo dia útil do mês, nos casos em que a GPS for igual ou superior a R$ 10,00;</a:t>
            </a:r>
          </a:p>
          <a:p>
            <a:r>
              <a:rPr lang="pt-BR" sz="2800" dirty="0"/>
              <a:t>(_) enviar ao setor financeiro, até o último dia útil do mês de emissão do recibo ou nota fiscal de serviço pessoa física,   cópia da GPS, juntamente com cópia dos comprovantes de pagamentos efetuados (recibo e NF);</a:t>
            </a:r>
          </a:p>
          <a:p>
            <a:r>
              <a:rPr lang="pt-BR" sz="2800" b="1" dirty="0"/>
              <a:t>OBS:</a:t>
            </a:r>
            <a:r>
              <a:rPr lang="pt-BR" sz="2800" dirty="0"/>
              <a:t> Os pagamentos efetuados a pessoa jurídica, são isentos de retenção do IRRF conforme IN/SRF nº 480/04.</a:t>
            </a:r>
          </a:p>
          <a:p>
            <a:endParaRPr lang="pt-BR" sz="2800" dirty="0"/>
          </a:p>
          <a:p>
            <a:endParaRPr lang="pt-BR" dirty="0"/>
          </a:p>
        </p:txBody>
      </p:sp>
      <p:sp>
        <p:nvSpPr>
          <p:cNvPr id="3" name="Título 2"/>
          <p:cNvSpPr>
            <a:spLocks noGrp="1"/>
          </p:cNvSpPr>
          <p:nvPr>
            <p:ph type="title"/>
          </p:nvPr>
        </p:nvSpPr>
        <p:spPr>
          <a:xfrm>
            <a:off x="457200" y="274638"/>
            <a:ext cx="8435280" cy="1066130"/>
          </a:xfrm>
        </p:spPr>
        <p:txBody>
          <a:bodyPr>
            <a:normAutofit/>
          </a:bodyPr>
          <a:lstStyle/>
          <a:p>
            <a:pPr algn="just"/>
            <a:r>
              <a:rPr lang="pt-BR" sz="2000" dirty="0" err="1">
                <a:hlinkClick r:id="rId6" action="ppaction://hlinkfile"/>
              </a:rPr>
              <a:t>checklist</a:t>
            </a:r>
            <a:r>
              <a:rPr lang="pt-BR" sz="2000" dirty="0">
                <a:hlinkClick r:id="rId6" action="ppaction://hlinkfile"/>
              </a:rPr>
              <a:t> 7</a:t>
            </a:r>
            <a:r>
              <a:rPr lang="pt-BR" sz="2000" dirty="0"/>
              <a:t> - Procedimentos adotados pelo tomador, no pagamento a Prestadores de Serviços- PF, por meio de Suprimento de </a:t>
            </a:r>
            <a:r>
              <a:rPr lang="pt-BR" sz="2000" dirty="0" smtClean="0"/>
              <a:t>Fundos</a:t>
            </a:r>
            <a:endParaRPr lang="pt-BR" dirty="0"/>
          </a:p>
        </p:txBody>
      </p:sp>
    </p:spTree>
    <p:extLst>
      <p:ext uri="{BB962C8B-B14F-4D97-AF65-F5344CB8AC3E}">
        <p14:creationId xmlns:p14="http://schemas.microsoft.com/office/powerpoint/2010/main" val="2173889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23528" y="1988841"/>
            <a:ext cx="8229600" cy="3168352"/>
          </a:xfrm>
        </p:spPr>
        <p:txBody>
          <a:bodyPr/>
          <a:lstStyle/>
          <a:p>
            <a:r>
              <a:rPr lang="pt-BR" dirty="0" smtClean="0"/>
              <a:t>E12.1</a:t>
            </a:r>
            <a:r>
              <a:rPr lang="pt-BR" dirty="0"/>
              <a:t>: Consolidar os dados dos prestadores de serviços – PF  por meio de  planilha, </a:t>
            </a:r>
            <a:r>
              <a:rPr lang="pt-BR" b="1" dirty="0"/>
              <a:t>até o primeiro dia útil do mês subsequente ao da competência,</a:t>
            </a:r>
            <a:r>
              <a:rPr lang="pt-BR" dirty="0"/>
              <a:t> conforme </a:t>
            </a:r>
            <a:r>
              <a:rPr lang="pt-BR" u="sng" dirty="0">
                <a:hlinkClick r:id="rId2" action="ppaction://hlinkfile"/>
              </a:rPr>
              <a:t>modelo 14</a:t>
            </a:r>
            <a:r>
              <a:rPr lang="pt-BR" dirty="0"/>
              <a:t>, e enviar ao setor responsável pela emissão da GFIP (Setor Financeiro</a:t>
            </a:r>
            <a:r>
              <a:rPr lang="pt-BR" dirty="0" smtClean="0"/>
              <a:t>);</a:t>
            </a:r>
            <a:endParaRPr lang="pt-BR" dirty="0"/>
          </a:p>
          <a:p>
            <a:endParaRPr lang="pt-BR" dirty="0"/>
          </a:p>
        </p:txBody>
      </p:sp>
      <p:sp>
        <p:nvSpPr>
          <p:cNvPr id="3" name="Título 2"/>
          <p:cNvSpPr>
            <a:spLocks noGrp="1"/>
          </p:cNvSpPr>
          <p:nvPr>
            <p:ph type="title"/>
          </p:nvPr>
        </p:nvSpPr>
        <p:spPr>
          <a:xfrm>
            <a:off x="457200" y="274638"/>
            <a:ext cx="8435280" cy="1354162"/>
          </a:xfrm>
        </p:spPr>
        <p:txBody>
          <a:bodyPr>
            <a:normAutofit fontScale="90000"/>
          </a:bodyPr>
          <a:lstStyle/>
          <a:p>
            <a:pPr algn="just"/>
            <a:r>
              <a:rPr lang="pt-BR" sz="3200" u="sng" dirty="0" smtClean="0"/>
              <a:t/>
            </a:r>
            <a:br>
              <a:rPr lang="pt-BR" sz="3200" u="sng" dirty="0" smtClean="0"/>
            </a:br>
            <a:r>
              <a:rPr lang="pt-BR" sz="3200" u="sng" dirty="0"/>
              <a:t/>
            </a:r>
            <a:br>
              <a:rPr lang="pt-BR" sz="3200" u="sng" dirty="0"/>
            </a:br>
            <a:r>
              <a:rPr lang="pt-BR" sz="3100" u="sng" dirty="0" smtClean="0"/>
              <a:t>Tarefa.12</a:t>
            </a:r>
            <a:r>
              <a:rPr lang="pt-BR" sz="3100" u="sng" dirty="0"/>
              <a:t>: Consolidar os dados dos prestadores de serviços - PF (Setor Financeiro)</a:t>
            </a:r>
            <a:r>
              <a:rPr lang="pt-BR" sz="3100" dirty="0"/>
              <a:t/>
            </a:r>
            <a:br>
              <a:rPr lang="pt-BR" sz="3100" dirty="0"/>
            </a:br>
            <a:endParaRPr lang="pt-BR" sz="3100" dirty="0"/>
          </a:p>
        </p:txBody>
      </p:sp>
    </p:spTree>
    <p:extLst>
      <p:ext uri="{BB962C8B-B14F-4D97-AF65-F5344CB8AC3E}">
        <p14:creationId xmlns:p14="http://schemas.microsoft.com/office/powerpoint/2010/main" val="1971992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628800"/>
            <a:ext cx="8219256" cy="4378491"/>
          </a:xfrm>
        </p:spPr>
        <p:txBody>
          <a:bodyPr>
            <a:normAutofit fontScale="70000" lnSpcReduction="20000"/>
          </a:bodyPr>
          <a:lstStyle/>
          <a:p>
            <a:pPr algn="just"/>
            <a:r>
              <a:rPr lang="pt-BR" dirty="0" smtClean="0"/>
              <a:t>E13.1</a:t>
            </a:r>
            <a:r>
              <a:rPr lang="pt-BR" dirty="0"/>
              <a:t>: Emitir a Nota de Empenho - NE , referente a contribuição patronal no elemento de despesa 33.90.47.18 (Obrigações Patronais s/ Serv. de Pessoa Física), </a:t>
            </a:r>
            <a:r>
              <a:rPr lang="pt-BR" b="1" dirty="0"/>
              <a:t>até o último dia útil do mês da prestação de serviços</a:t>
            </a:r>
            <a:r>
              <a:rPr lang="pt-BR" dirty="0"/>
              <a:t>, fazer a NL e PD  em favor do INSS; </a:t>
            </a:r>
          </a:p>
          <a:p>
            <a:pPr algn="just"/>
            <a:r>
              <a:rPr lang="pt-BR" dirty="0" smtClean="0"/>
              <a:t>E13.2</a:t>
            </a:r>
            <a:r>
              <a:rPr lang="pt-BR" dirty="0"/>
              <a:t>: Providenciar anulação da ordem bancária - OB (original) e da nota de lançamento - NL(original), no valor da quantia devolvida a título de contribuição previdenciária, em razão do valor retido ser inferior ao parâmetro estabelecido na IN RFB nº 971/2009 (R$ 10,00);   </a:t>
            </a:r>
          </a:p>
          <a:p>
            <a:pPr algn="just"/>
            <a:r>
              <a:rPr lang="pt-BR" dirty="0" smtClean="0"/>
              <a:t>E13.3</a:t>
            </a:r>
            <a:r>
              <a:rPr lang="pt-BR" dirty="0"/>
              <a:t>: Proceder a emissão de uma nova ordem bancária - OB e nota de lançamento - NL, no valor da quantia devolvida, em nome do Instituto de Nacional do Seguro Social – INSS, juntamente com as demais ordens bancárias referentes a contribuições destinadas ao INSS, considerando a competência em que for inserida as informações do prestador de serviço na GFIP. </a:t>
            </a:r>
          </a:p>
        </p:txBody>
      </p:sp>
      <p:sp>
        <p:nvSpPr>
          <p:cNvPr id="3" name="Título 2"/>
          <p:cNvSpPr>
            <a:spLocks noGrp="1"/>
          </p:cNvSpPr>
          <p:nvPr>
            <p:ph type="title"/>
          </p:nvPr>
        </p:nvSpPr>
        <p:spPr/>
        <p:txBody>
          <a:bodyPr>
            <a:normAutofit fontScale="90000"/>
          </a:bodyPr>
          <a:lstStyle/>
          <a:p>
            <a:r>
              <a:rPr lang="pt-BR" sz="2700" dirty="0" smtClean="0"/>
              <a:t/>
            </a:r>
            <a:br>
              <a:rPr lang="pt-BR" sz="2700" dirty="0" smtClean="0"/>
            </a:br>
            <a:r>
              <a:rPr lang="pt-BR" sz="2700" dirty="0"/>
              <a:t/>
            </a:r>
            <a:br>
              <a:rPr lang="pt-BR" sz="2700" dirty="0"/>
            </a:br>
            <a:r>
              <a:rPr lang="pt-BR" sz="2700" dirty="0" smtClean="0"/>
              <a:t>Tarefa </a:t>
            </a:r>
            <a:r>
              <a:rPr lang="pt-BR" sz="2700" dirty="0"/>
              <a:t>13: Recolher e Contabilizar as contribuições patronais, referentes aos prestadores de serviços - PF. (Setor Financeiro)</a:t>
            </a:r>
            <a:r>
              <a:rPr lang="pt-BR" dirty="0"/>
              <a:t/>
            </a:r>
            <a:br>
              <a:rPr lang="pt-BR" dirty="0"/>
            </a:br>
            <a:endParaRPr lang="pt-BR" dirty="0"/>
          </a:p>
        </p:txBody>
      </p:sp>
    </p:spTree>
    <p:extLst>
      <p:ext uri="{BB962C8B-B14F-4D97-AF65-F5344CB8AC3E}">
        <p14:creationId xmlns:p14="http://schemas.microsoft.com/office/powerpoint/2010/main" val="1122603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340768"/>
            <a:ext cx="8229600" cy="4525963"/>
          </a:xfrm>
        </p:spPr>
        <p:txBody>
          <a:bodyPr>
            <a:normAutofit fontScale="62500" lnSpcReduction="20000"/>
          </a:bodyPr>
          <a:lstStyle/>
          <a:p>
            <a:pPr algn="just"/>
            <a:r>
              <a:rPr lang="pt-BR" dirty="0" smtClean="0"/>
              <a:t>E14.1</a:t>
            </a:r>
            <a:r>
              <a:rPr lang="pt-BR" dirty="0"/>
              <a:t>: Formalizar o processo de prestação de contas, preenchendo o Demonstrativo da Comprovação de Suprimento de Fundos, conforme anexo II e II-A, </a:t>
            </a:r>
            <a:r>
              <a:rPr lang="pt-BR" u="sng" dirty="0">
                <a:hlinkClick r:id="rId2" action="ppaction://hlinkfile"/>
              </a:rPr>
              <a:t>modelo 5 </a:t>
            </a:r>
            <a:r>
              <a:rPr lang="pt-BR" dirty="0"/>
              <a:t> e instruir o processo com os documentos comprobatórios originais, conforme  </a:t>
            </a:r>
            <a:r>
              <a:rPr lang="pt-BR" u="sng" dirty="0" err="1">
                <a:hlinkClick r:id="rId3" action="ppaction://hlinkfile"/>
              </a:rPr>
              <a:t>checklist</a:t>
            </a:r>
            <a:r>
              <a:rPr lang="pt-BR" u="sng" dirty="0">
                <a:hlinkClick r:id="rId3" action="ppaction://hlinkfile"/>
              </a:rPr>
              <a:t> 6</a:t>
            </a:r>
            <a:r>
              <a:rPr lang="pt-BR" dirty="0"/>
              <a:t> e </a:t>
            </a:r>
            <a:r>
              <a:rPr lang="pt-BR" u="sng" dirty="0">
                <a:hlinkClick r:id="rId4" action="ppaction://hlinkfile"/>
              </a:rPr>
              <a:t>8</a:t>
            </a:r>
            <a:r>
              <a:rPr lang="pt-BR" dirty="0"/>
              <a:t>;</a:t>
            </a:r>
          </a:p>
          <a:p>
            <a:pPr algn="just"/>
            <a:r>
              <a:rPr lang="pt-BR" dirty="0" smtClean="0"/>
              <a:t>E14.2</a:t>
            </a:r>
            <a:r>
              <a:rPr lang="pt-BR" dirty="0"/>
              <a:t>: Prestar contas dos recursos recebidos por suprimento de fundos, em 10 (dez) dias após o término do prazo de aplicação( 50 dias);</a:t>
            </a:r>
          </a:p>
          <a:p>
            <a:pPr algn="just"/>
            <a:r>
              <a:rPr lang="pt-BR" dirty="0"/>
              <a:t>E14.3: Recolher  os saldos  de suprimento de fundos, preferencialmente por meio de transferência para conta tipo “C” do órgão/entidade, nas situações  mencionadas no </a:t>
            </a:r>
            <a:r>
              <a:rPr lang="pt-BR" u="sng" dirty="0" err="1">
                <a:hlinkClick r:id="rId5" action="ppaction://hlinkfile"/>
              </a:rPr>
              <a:t>checklist</a:t>
            </a:r>
            <a:r>
              <a:rPr lang="pt-BR" u="sng" dirty="0">
                <a:hlinkClick r:id="rId5" action="ppaction://hlinkfile"/>
              </a:rPr>
              <a:t> 9</a:t>
            </a:r>
            <a:r>
              <a:rPr lang="pt-BR" dirty="0"/>
              <a:t>;                </a:t>
            </a:r>
          </a:p>
          <a:p>
            <a:pPr algn="just"/>
            <a:r>
              <a:rPr lang="pt-BR" dirty="0" smtClean="0"/>
              <a:t>E14.4</a:t>
            </a:r>
            <a:r>
              <a:rPr lang="pt-BR" dirty="0"/>
              <a:t>: Comprovar as importâncias aplicadas até 30 de dezembro, em até 15 de janeiro do ano seguinte. (não poderá ser aplicado após o encerramento do exercício em que for concedido);</a:t>
            </a:r>
          </a:p>
          <a:p>
            <a:pPr algn="just"/>
            <a:r>
              <a:rPr lang="pt-BR" dirty="0" smtClean="0"/>
              <a:t>E14.5</a:t>
            </a:r>
            <a:r>
              <a:rPr lang="pt-BR" dirty="0"/>
              <a:t>: Recolher o saldo existente, até o dia 30 de dezembro à conta tipo C, preferencialmente por meio de  transferência entre contas do Banco do Brasil.</a:t>
            </a:r>
          </a:p>
          <a:p>
            <a:pPr algn="just"/>
            <a:r>
              <a:rPr lang="pt-BR" dirty="0" smtClean="0"/>
              <a:t>E14.6</a:t>
            </a:r>
            <a:r>
              <a:rPr lang="pt-BR" dirty="0"/>
              <a:t>: Encaminhar o processo da prestação de contas ao Núcleo de Controle de Gestão, para análise;</a:t>
            </a:r>
          </a:p>
        </p:txBody>
      </p:sp>
      <p:sp>
        <p:nvSpPr>
          <p:cNvPr id="3" name="Título 2"/>
          <p:cNvSpPr>
            <a:spLocks noGrp="1"/>
          </p:cNvSpPr>
          <p:nvPr>
            <p:ph type="title"/>
          </p:nvPr>
        </p:nvSpPr>
        <p:spPr>
          <a:xfrm>
            <a:off x="457200" y="274638"/>
            <a:ext cx="8229600" cy="994122"/>
          </a:xfrm>
        </p:spPr>
        <p:txBody>
          <a:bodyPr>
            <a:normAutofit fontScale="90000"/>
          </a:bodyPr>
          <a:lstStyle/>
          <a:p>
            <a:r>
              <a:rPr lang="pt-BR" sz="2700" u="sng" dirty="0" smtClean="0"/>
              <a:t/>
            </a:r>
            <a:br>
              <a:rPr lang="pt-BR" sz="2700" u="sng" dirty="0" smtClean="0"/>
            </a:br>
            <a:r>
              <a:rPr lang="pt-BR" sz="2700" u="sng" dirty="0" smtClean="0"/>
              <a:t>Tarefa </a:t>
            </a:r>
            <a:r>
              <a:rPr lang="pt-BR" sz="2700" u="sng" dirty="0"/>
              <a:t>14: Preparar a prestação de contas e devolver os saldos não utilizados(Tomador)</a:t>
            </a:r>
            <a:r>
              <a:rPr lang="pt-BR" dirty="0"/>
              <a:t/>
            </a:r>
            <a:br>
              <a:rPr lang="pt-BR" dirty="0"/>
            </a:br>
            <a:endParaRPr lang="pt-BR" dirty="0"/>
          </a:p>
        </p:txBody>
      </p:sp>
    </p:spTree>
    <p:extLst>
      <p:ext uri="{BB962C8B-B14F-4D97-AF65-F5344CB8AC3E}">
        <p14:creationId xmlns:p14="http://schemas.microsoft.com/office/powerpoint/2010/main" val="21828196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340768"/>
            <a:ext cx="8219256" cy="4666523"/>
          </a:xfrm>
        </p:spPr>
        <p:txBody>
          <a:bodyPr>
            <a:normAutofit fontScale="62500" lnSpcReduction="20000"/>
          </a:bodyPr>
          <a:lstStyle/>
          <a:p>
            <a:r>
              <a:rPr lang="pt-BR" b="1" u="sng" dirty="0"/>
              <a:t>Tarefa.1: Receber a prestação de contas, e comunicar formalmente ao setor contábil para o registro contábil, conforme situação prevista no </a:t>
            </a:r>
            <a:r>
              <a:rPr lang="pt-BR" b="1" dirty="0" err="1">
                <a:hlinkClick r:id="rId2" action="ppaction://hlinkfile"/>
              </a:rPr>
              <a:t>cheklist</a:t>
            </a:r>
            <a:r>
              <a:rPr lang="pt-BR" b="1" dirty="0">
                <a:hlinkClick r:id="rId2" action="ppaction://hlinkfile"/>
              </a:rPr>
              <a:t> 11</a:t>
            </a:r>
            <a:r>
              <a:rPr lang="pt-BR" b="1" dirty="0"/>
              <a:t>, </a:t>
            </a:r>
            <a:r>
              <a:rPr lang="pt-BR" b="1" dirty="0">
                <a:hlinkClick r:id="rId3" action="ppaction://hlinkfile"/>
              </a:rPr>
              <a:t>modelo 6</a:t>
            </a:r>
            <a:r>
              <a:rPr lang="pt-BR" b="1" dirty="0"/>
              <a:t>;</a:t>
            </a:r>
            <a:endParaRPr lang="pt-BR" dirty="0"/>
          </a:p>
          <a:p>
            <a:r>
              <a:rPr lang="pt-BR" b="1" u="sng" dirty="0"/>
              <a:t>Tarefa.2: Proceder a análise das prestações de contas e emitir opinião conclusiva por meio de Certificado de Análise de Prestação de Contas de Suprimento de Fundos conforme </a:t>
            </a:r>
            <a:r>
              <a:rPr lang="pt-BR" b="1" dirty="0">
                <a:hlinkClick r:id="rId4" action="ppaction://hlinkfile"/>
              </a:rPr>
              <a:t>modelos 7</a:t>
            </a:r>
            <a:r>
              <a:rPr lang="pt-BR" b="1" dirty="0"/>
              <a:t>, 8 e 9, seguindo os  critérios definidos no </a:t>
            </a:r>
            <a:r>
              <a:rPr lang="pt-BR" b="1" dirty="0" err="1">
                <a:hlinkClick r:id="rId5" action="ppaction://hlinkfile"/>
              </a:rPr>
              <a:t>cheklist</a:t>
            </a:r>
            <a:r>
              <a:rPr lang="pt-BR" b="1" dirty="0">
                <a:hlinkClick r:id="rId5" action="ppaction://hlinkfile"/>
              </a:rPr>
              <a:t> 10</a:t>
            </a:r>
            <a:r>
              <a:rPr lang="pt-BR" b="1" dirty="0"/>
              <a:t>;</a:t>
            </a:r>
            <a:endParaRPr lang="pt-BR" dirty="0"/>
          </a:p>
          <a:p>
            <a:r>
              <a:rPr lang="pt-BR" b="1" dirty="0"/>
              <a:t>Tarefa.3: Encaminhar a informação ao setor financeiro/contábil do órgão/entidade, no caso de aprovação da prestação de contas Regular ou Regular com Ressalva, para os ajustes contábeis conforme </a:t>
            </a:r>
            <a:r>
              <a:rPr lang="pt-BR" b="1" dirty="0">
                <a:hlinkClick r:id="rId6" action="ppaction://hlinkfile"/>
              </a:rPr>
              <a:t>modelo 10</a:t>
            </a:r>
            <a:r>
              <a:rPr lang="pt-BR" b="1" dirty="0"/>
              <a:t>; </a:t>
            </a:r>
            <a:endParaRPr lang="pt-BR" dirty="0"/>
          </a:p>
          <a:p>
            <a:r>
              <a:rPr lang="pt-BR" b="1" u="sng" dirty="0"/>
              <a:t>Tarefa.4: Notificar o tomador de suprimento, no caso de ausência de prestação de contas ou quando constatar irregularidade na apreciação das contas conforme </a:t>
            </a:r>
            <a:r>
              <a:rPr lang="pt-BR" b="1" dirty="0">
                <a:hlinkClick r:id="rId7" action="ppaction://hlinkfile"/>
              </a:rPr>
              <a:t>modelos 11 e 12</a:t>
            </a:r>
            <a:r>
              <a:rPr lang="pt-BR" b="1" dirty="0"/>
              <a:t>, dando prazo de 30 dias para prestar contas, retificá-las ou recolher a importância glosada, devidamente atualizada pela UFR-PI ;</a:t>
            </a:r>
            <a:endParaRPr lang="pt-BR" dirty="0"/>
          </a:p>
          <a:p>
            <a:r>
              <a:rPr lang="pt-BR" b="1" dirty="0"/>
              <a:t>Tarefa 5: Comunicar formalmente ao setor financeiro/ contábil do órgão/entidade para os ajustes contábeis por ocasião das situações de inadimplência por ausência de prestação de contas e não aprovação da prestação de contas,  previstas no </a:t>
            </a:r>
            <a:r>
              <a:rPr lang="pt-BR" b="1" dirty="0" err="1">
                <a:hlinkClick r:id="rId2" action="ppaction://hlinkfile"/>
              </a:rPr>
              <a:t>cheklist</a:t>
            </a:r>
            <a:r>
              <a:rPr lang="pt-BR" b="1" dirty="0">
                <a:hlinkClick r:id="rId2" action="ppaction://hlinkfile"/>
              </a:rPr>
              <a:t> 11</a:t>
            </a:r>
            <a:r>
              <a:rPr lang="pt-BR" b="1" dirty="0"/>
              <a:t>, anexo X e XII, </a:t>
            </a:r>
            <a:r>
              <a:rPr lang="pt-BR" b="1" dirty="0">
                <a:hlinkClick r:id="rId8" action="ppaction://hlinkfile"/>
              </a:rPr>
              <a:t>modelo 13</a:t>
            </a:r>
            <a:r>
              <a:rPr lang="pt-BR" b="1" dirty="0"/>
              <a:t>:</a:t>
            </a:r>
            <a:endParaRPr lang="pt-BR" dirty="0"/>
          </a:p>
        </p:txBody>
      </p:sp>
      <p:sp>
        <p:nvSpPr>
          <p:cNvPr id="3" name="Título 2"/>
          <p:cNvSpPr>
            <a:spLocks noGrp="1"/>
          </p:cNvSpPr>
          <p:nvPr>
            <p:ph type="title"/>
          </p:nvPr>
        </p:nvSpPr>
        <p:spPr>
          <a:xfrm>
            <a:off x="467544" y="260648"/>
            <a:ext cx="8208912" cy="1080120"/>
          </a:xfrm>
        </p:spPr>
        <p:txBody>
          <a:bodyPr>
            <a:normAutofit fontScale="90000"/>
          </a:bodyPr>
          <a:lstStyle/>
          <a:p>
            <a:r>
              <a:rPr lang="pt-BR" sz="3600" u="sng" dirty="0" smtClean="0">
                <a:effectLst/>
                <a:hlinkClick r:id="rId9" action="ppaction://hlinkfile"/>
              </a:rPr>
              <a:t/>
            </a:r>
            <a:br>
              <a:rPr lang="pt-BR" sz="3600" u="sng" dirty="0" smtClean="0">
                <a:effectLst/>
                <a:hlinkClick r:id="rId9" action="ppaction://hlinkfile"/>
              </a:rPr>
            </a:br>
            <a:r>
              <a:rPr lang="pt-BR" sz="3100" u="sng" dirty="0" smtClean="0">
                <a:effectLst/>
                <a:hlinkClick r:id="rId9" action="ppaction://hlinkfile"/>
              </a:rPr>
              <a:t>SUB-PROCESSO</a:t>
            </a:r>
            <a:r>
              <a:rPr lang="pt-BR" sz="3100" dirty="0" smtClean="0">
                <a:effectLst/>
              </a:rPr>
              <a:t> </a:t>
            </a:r>
            <a:r>
              <a:rPr lang="pt-BR" sz="3100" dirty="0">
                <a:effectLst/>
              </a:rPr>
              <a:t>- ANÁLISE DA PRESTAÇÃO DE CONTAS (NCG)</a:t>
            </a:r>
            <a:r>
              <a:rPr lang="pt-BR" dirty="0">
                <a:effectLst/>
              </a:rPr>
              <a:t/>
            </a:r>
            <a:br>
              <a:rPr lang="pt-BR" dirty="0">
                <a:effectLst/>
              </a:rPr>
            </a:br>
            <a:endParaRPr lang="pt-BR" dirty="0"/>
          </a:p>
        </p:txBody>
      </p:sp>
    </p:spTree>
    <p:extLst>
      <p:ext uri="{BB962C8B-B14F-4D97-AF65-F5344CB8AC3E}">
        <p14:creationId xmlns:p14="http://schemas.microsoft.com/office/powerpoint/2010/main" val="3042695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solidFill>
                  <a:schemeClr val="bg2">
                    <a:lumMod val="50000"/>
                  </a:schemeClr>
                </a:solidFill>
              </a:rPr>
              <a:t>Conceito</a:t>
            </a:r>
            <a:endParaRPr lang="pt-BR" dirty="0">
              <a:solidFill>
                <a:schemeClr val="bg2">
                  <a:lumMod val="50000"/>
                </a:schemeClr>
              </a:solidFill>
            </a:endParaRPr>
          </a:p>
        </p:txBody>
      </p:sp>
      <p:sp>
        <p:nvSpPr>
          <p:cNvPr id="3" name="Espaço Reservado para Conteúdo 2"/>
          <p:cNvSpPr>
            <a:spLocks noGrp="1"/>
          </p:cNvSpPr>
          <p:nvPr>
            <p:ph idx="1"/>
          </p:nvPr>
        </p:nvSpPr>
        <p:spPr>
          <a:xfrm>
            <a:off x="611560" y="1268760"/>
            <a:ext cx="8229600" cy="4389120"/>
          </a:xfrm>
        </p:spPr>
        <p:txBody>
          <a:bodyPr>
            <a:normAutofit/>
          </a:bodyPr>
          <a:lstStyle/>
          <a:p>
            <a:pPr algn="just">
              <a:buNone/>
            </a:pPr>
            <a:r>
              <a:rPr lang="pt-BR" dirty="0" smtClean="0"/>
              <a:t>      </a:t>
            </a:r>
            <a:r>
              <a:rPr lang="pt-BR" sz="3000" dirty="0" smtClean="0"/>
              <a:t>O regime de adiantamento consiste na entrega de numerário a servidor estadual </a:t>
            </a:r>
            <a:r>
              <a:rPr lang="pt-BR" sz="3000" u="sng" dirty="0" smtClean="0"/>
              <a:t>devidamente credenciado</a:t>
            </a:r>
            <a:r>
              <a:rPr lang="pt-BR" sz="3000" dirty="0" smtClean="0"/>
              <a:t>, a  critério do ordenador de despesa, sempre precedido de empenho </a:t>
            </a:r>
            <a:r>
              <a:rPr lang="pt-BR" sz="3000" u="sng" dirty="0" smtClean="0"/>
              <a:t>na dotação orçamentária própria</a:t>
            </a:r>
            <a:r>
              <a:rPr lang="pt-BR" sz="3000" dirty="0" smtClean="0"/>
              <a:t>, a fim de realizar, </a:t>
            </a:r>
            <a:r>
              <a:rPr lang="pt-BR" sz="3000" u="sng" dirty="0" smtClean="0"/>
              <a:t>em caráter excepcional</a:t>
            </a:r>
            <a:r>
              <a:rPr lang="pt-BR" sz="3000" dirty="0" smtClean="0"/>
              <a:t>, despesas que não possam subordinar-se ao processo normal de aplicação</a:t>
            </a:r>
            <a:r>
              <a:rPr lang="pt-BR" dirty="0" smtClean="0"/>
              <a:t>. </a:t>
            </a:r>
            <a:r>
              <a:rPr lang="pt-BR" sz="1600" dirty="0" smtClean="0"/>
              <a:t>(Art. 2º do Decreto 16.226/2015)   </a:t>
            </a:r>
          </a:p>
          <a:p>
            <a:pPr>
              <a:buNone/>
            </a:pPr>
            <a:endParaRPr lang="pt-BR" dirty="0" smtClean="0"/>
          </a:p>
          <a:p>
            <a:pPr>
              <a:buNone/>
            </a:pPr>
            <a:endParaRPr lang="pt-BR" dirty="0"/>
          </a:p>
        </p:txBody>
      </p:sp>
    </p:spTree>
    <p:extLst>
      <p:ext uri="{BB962C8B-B14F-4D97-AF65-F5344CB8AC3E}">
        <p14:creationId xmlns:p14="http://schemas.microsoft.com/office/powerpoint/2010/main" val="25112359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a:bodyPr>
          <a:lstStyle/>
          <a:p>
            <a:r>
              <a:rPr lang="pt-BR" dirty="0" smtClean="0"/>
              <a:t>(_) </a:t>
            </a:r>
            <a:r>
              <a:rPr lang="pt-BR" dirty="0"/>
              <a:t>recebimento das prestações de contas (Anexo IX da IN CGE/SEFAZ Nº 01/2015), modelo 6;</a:t>
            </a:r>
          </a:p>
          <a:p>
            <a:r>
              <a:rPr lang="pt-BR" dirty="0"/>
              <a:t>(_) inadimplência decorrente da ausência de prestação de contas (Anexo X da IN CGE/SEFAZ Nº 01/2015), modelo 13;</a:t>
            </a:r>
          </a:p>
          <a:p>
            <a:r>
              <a:rPr lang="pt-BR" dirty="0"/>
              <a:t>(_) aprovação das prestações de contas (Anexo XI da IN CGE/SEFAZ Nº 01/2015) modelo10 ; </a:t>
            </a:r>
          </a:p>
          <a:p>
            <a:r>
              <a:rPr lang="pt-BR" dirty="0"/>
              <a:t>(_) não aprovação da prestação de contas (Anexo XII da IN CGE/SEFAZ Nº 01/2015), modelo13; </a:t>
            </a:r>
          </a:p>
        </p:txBody>
      </p:sp>
      <p:sp>
        <p:nvSpPr>
          <p:cNvPr id="3" name="Título 2"/>
          <p:cNvSpPr>
            <a:spLocks noGrp="1"/>
          </p:cNvSpPr>
          <p:nvPr>
            <p:ph type="title"/>
          </p:nvPr>
        </p:nvSpPr>
        <p:spPr/>
        <p:txBody>
          <a:bodyPr>
            <a:noAutofit/>
          </a:bodyPr>
          <a:lstStyle/>
          <a:p>
            <a:r>
              <a:rPr lang="pt-BR" sz="2800" u="sng" dirty="0" err="1">
                <a:hlinkClick r:id="rId2"/>
              </a:rPr>
              <a:t>Checklist</a:t>
            </a:r>
            <a:r>
              <a:rPr lang="pt-BR" sz="2800" u="sng" dirty="0">
                <a:hlinkClick r:id="rId2"/>
              </a:rPr>
              <a:t> 11.</a:t>
            </a:r>
            <a:r>
              <a:rPr lang="pt-BR" sz="2800" dirty="0"/>
              <a:t> Informações sobre as situações das prestações de contas para os ajustes contábeis:</a:t>
            </a:r>
          </a:p>
        </p:txBody>
      </p:sp>
    </p:spTree>
    <p:extLst>
      <p:ext uri="{BB962C8B-B14F-4D97-AF65-F5344CB8AC3E}">
        <p14:creationId xmlns:p14="http://schemas.microsoft.com/office/powerpoint/2010/main" val="18116394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pt-BR" dirty="0" smtClean="0"/>
              <a:t>(_) </a:t>
            </a:r>
            <a:r>
              <a:rPr lang="pt-BR" dirty="0"/>
              <a:t>Prestação de Contas Regular: no caso de total adequação ás normas legais (Anexo IV da IN CGE/SEFAZ Nº 01/2015), modelo 7;</a:t>
            </a:r>
          </a:p>
          <a:p>
            <a:r>
              <a:rPr lang="pt-BR" dirty="0"/>
              <a:t>(_) Prestação de Contas Regular com Ressalva: caso sejam constatadas falhas que não caracterizem irregularidades (Anexo V da IN CGE/SEFAZ Nº 01/2015), modelo 8;</a:t>
            </a:r>
          </a:p>
          <a:p>
            <a:r>
              <a:rPr lang="pt-BR" dirty="0"/>
              <a:t>(_) Prestação de Contas com Irregularidade:  para as comprovações em desacordo com os </a:t>
            </a:r>
            <a:r>
              <a:rPr lang="pt-BR" dirty="0" err="1"/>
              <a:t>arts</a:t>
            </a:r>
            <a:r>
              <a:rPr lang="pt-BR" dirty="0"/>
              <a:t>. 4°, 12, inciso VI, 13, 14 e 18, do Decreto Estadual n° 16.226, de 13 de outubro de 2015 (Anexo VI da IN CGE/SEFAZ Nº 01/2015), modelo 9.</a:t>
            </a:r>
          </a:p>
          <a:p>
            <a:r>
              <a:rPr lang="pt-BR" dirty="0"/>
              <a:t> </a:t>
            </a:r>
          </a:p>
        </p:txBody>
      </p:sp>
      <p:sp>
        <p:nvSpPr>
          <p:cNvPr id="3" name="Título 2"/>
          <p:cNvSpPr>
            <a:spLocks noGrp="1"/>
          </p:cNvSpPr>
          <p:nvPr>
            <p:ph type="title"/>
          </p:nvPr>
        </p:nvSpPr>
        <p:spPr/>
        <p:txBody>
          <a:bodyPr>
            <a:normAutofit/>
          </a:bodyPr>
          <a:lstStyle/>
          <a:p>
            <a:r>
              <a:rPr lang="pt-BR" sz="2800" u="sng" dirty="0" err="1">
                <a:hlinkClick r:id="rId2"/>
              </a:rPr>
              <a:t>Checklist</a:t>
            </a:r>
            <a:r>
              <a:rPr lang="pt-BR" sz="2800" u="sng" dirty="0">
                <a:hlinkClick r:id="rId2"/>
              </a:rPr>
              <a:t> 10</a:t>
            </a:r>
            <a:r>
              <a:rPr lang="pt-BR" sz="2800" dirty="0"/>
              <a:t>.  Critérios de análise da prestação de contas e tipos de relatório; </a:t>
            </a:r>
          </a:p>
        </p:txBody>
      </p:sp>
    </p:spTree>
    <p:extLst>
      <p:ext uri="{BB962C8B-B14F-4D97-AF65-F5344CB8AC3E}">
        <p14:creationId xmlns:p14="http://schemas.microsoft.com/office/powerpoint/2010/main" val="4779792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971600" y="1052736"/>
            <a:ext cx="7848872" cy="3785652"/>
          </a:xfrm>
          <a:prstGeom prst="rect">
            <a:avLst/>
          </a:prstGeom>
        </p:spPr>
        <p:txBody>
          <a:bodyPr wrap="square">
            <a:spAutoFit/>
          </a:bodyPr>
          <a:lstStyle/>
          <a:p>
            <a:r>
              <a:rPr lang="pt-BR" sz="2400" b="1" dirty="0"/>
              <a:t>Tarefa.15: Prestar Contas, Retificar e/ou Recolher a importância glosada e encaminhar ao núcleo, dentro do prazo de 30 dias (Tomador);</a:t>
            </a:r>
          </a:p>
          <a:p>
            <a:r>
              <a:rPr lang="pt-BR" sz="2400" b="1" dirty="0"/>
              <a:t>Tarefa16: Aprovar a Prestação de Contas e encaminhar ao setor contábil para os ajustes contábeis(NCG);</a:t>
            </a:r>
          </a:p>
          <a:p>
            <a:r>
              <a:rPr lang="pt-BR" sz="2400" b="1" dirty="0"/>
              <a:t>Tarefa.17: Manifestar opinião conclusiva pela irregularidade das contas (NCG);</a:t>
            </a:r>
          </a:p>
          <a:p>
            <a:r>
              <a:rPr lang="pt-BR" sz="2400" b="1" dirty="0"/>
              <a:t>Tarefa.18: Providenciar a Instauração do Procedimento Administrativo de Cobrança (Gestor)</a:t>
            </a:r>
          </a:p>
        </p:txBody>
      </p:sp>
    </p:spTree>
    <p:extLst>
      <p:ext uri="{BB962C8B-B14F-4D97-AF65-F5344CB8AC3E}">
        <p14:creationId xmlns:p14="http://schemas.microsoft.com/office/powerpoint/2010/main" val="30600270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Autofit/>
          </a:bodyPr>
          <a:lstStyle/>
          <a:p>
            <a:r>
              <a:rPr lang="pt-BR" sz="2800" dirty="0">
                <a:effectLst/>
              </a:rPr>
              <a:t>Tarefa 19: Transferir os saldos remanescentes e rendimentos  e monitorar os gastos (Responsável pelo Centro de Custo)    </a:t>
            </a:r>
          </a:p>
        </p:txBody>
      </p:sp>
      <p:sp>
        <p:nvSpPr>
          <p:cNvPr id="4" name="Espaço Reservado para Conteúdo 3"/>
          <p:cNvSpPr>
            <a:spLocks noGrp="1"/>
          </p:cNvSpPr>
          <p:nvPr>
            <p:ph idx="1"/>
          </p:nvPr>
        </p:nvSpPr>
        <p:spPr/>
        <p:txBody>
          <a:bodyPr>
            <a:normAutofit fontScale="85000" lnSpcReduction="20000"/>
          </a:bodyPr>
          <a:lstStyle/>
          <a:p>
            <a:r>
              <a:rPr lang="pt-BR" dirty="0"/>
              <a:t> E19.1: Solicitar, via ofício, ao B. Brasil transferência do saldo remanescente dos cartões para a conta “C” do órgão/entidade, ao final de cada exercício, ou quando o tomador não o fizer na prestação de contas, conforme </a:t>
            </a:r>
            <a:r>
              <a:rPr lang="pt-BR" u="sng" dirty="0">
                <a:hlinkClick r:id="rId2" action="ppaction://hlinkfile"/>
              </a:rPr>
              <a:t>modelo 16</a:t>
            </a:r>
            <a:r>
              <a:rPr lang="pt-BR" dirty="0"/>
              <a:t>:</a:t>
            </a:r>
          </a:p>
          <a:p>
            <a:r>
              <a:rPr lang="pt-BR" dirty="0"/>
              <a:t>  E19.2: Solicitar ao Banco do Brasil, via ofício, semestralmente, o retorno dos rendimentos de aplicação financeira para a conta “C” do órgão/entidade, conforme modelo 16;</a:t>
            </a:r>
          </a:p>
          <a:p>
            <a:r>
              <a:rPr lang="pt-BR" dirty="0"/>
              <a:t> E19.3: Informar ao setor contábil do órgão/entidade, o retorno dos saldos remanescentes e dos rendimentos auferidos para realizar os ajustes contábeis necessários;  </a:t>
            </a:r>
          </a:p>
          <a:p>
            <a:r>
              <a:rPr lang="pt-BR" dirty="0"/>
              <a:t>E19.4: Monitorar gastos,  por meio de consultas ao sistema e emissão de demonstrativos on-line.</a:t>
            </a:r>
          </a:p>
        </p:txBody>
      </p:sp>
    </p:spTree>
    <p:extLst>
      <p:ext uri="{BB962C8B-B14F-4D97-AF65-F5344CB8AC3E}">
        <p14:creationId xmlns:p14="http://schemas.microsoft.com/office/powerpoint/2010/main" val="17677326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Cartão Corporativo</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A movimentação dos recurso a título de suprimento de fundos devera ser efetuado por meio do cartão corporativo do Governo do Estado - CAGEP</a:t>
            </a:r>
            <a:endParaRPr lang="pt-B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Cartão Corporativo</a:t>
            </a:r>
            <a:endParaRPr lang="pt-BR" dirty="0"/>
          </a:p>
        </p:txBody>
      </p:sp>
      <p:sp>
        <p:nvSpPr>
          <p:cNvPr id="3" name="Espaço Reservado para Conteúdo 2"/>
          <p:cNvSpPr>
            <a:spLocks noGrp="1"/>
          </p:cNvSpPr>
          <p:nvPr>
            <p:ph idx="1"/>
          </p:nvPr>
        </p:nvSpPr>
        <p:spPr/>
        <p:txBody>
          <a:bodyPr/>
          <a:lstStyle/>
          <a:p>
            <a:r>
              <a:rPr lang="pt-BR" dirty="0" smtClean="0"/>
              <a:t>Deverá ser utilizado na modalidade </a:t>
            </a:r>
            <a:r>
              <a:rPr lang="pt-BR" b="1" dirty="0" smtClean="0"/>
              <a:t>crédito  </a:t>
            </a:r>
            <a:r>
              <a:rPr lang="pt-BR" dirty="0" smtClean="0"/>
              <a:t>e/ou por meio de saque nos terminais de autoatendimento;</a:t>
            </a:r>
          </a:p>
          <a:p>
            <a:pPr algn="just"/>
            <a:r>
              <a:rPr lang="pt-BR" dirty="0" smtClean="0"/>
              <a:t>O limite Máximo de saque nos terminais de autoatendimento é de 50% do valor de cada adiantamento;</a:t>
            </a:r>
          </a:p>
          <a:p>
            <a:pPr algn="just"/>
            <a:r>
              <a:rPr lang="pt-BR" dirty="0" smtClean="0"/>
              <a:t>Poderá ocorrer saque em valor superior desde que haja justificativa do tomador acompanhada do visto do ordenador de despesa</a:t>
            </a:r>
            <a:endParaRPr lang="pt-BR" dirty="0"/>
          </a:p>
        </p:txBody>
      </p:sp>
    </p:spTree>
    <p:extLst>
      <p:ext uri="{BB962C8B-B14F-4D97-AF65-F5344CB8AC3E}">
        <p14:creationId xmlns:p14="http://schemas.microsoft.com/office/powerpoint/2010/main" val="27554687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152128"/>
          </a:xfrm>
        </p:spPr>
        <p:txBody>
          <a:bodyPr>
            <a:normAutofit/>
          </a:bodyPr>
          <a:lstStyle/>
          <a:p>
            <a:pPr algn="ctr"/>
            <a:r>
              <a:rPr lang="pt-BR" sz="3200" b="1" u="sng" dirty="0"/>
              <a:t>Dos prazos para aplicação e prestação de contas de suprimento </a:t>
            </a:r>
            <a:r>
              <a:rPr lang="pt-BR" sz="3200" u="sng" dirty="0"/>
              <a:t>(Art. 11º  do Decreto)</a:t>
            </a:r>
            <a:endParaRPr lang="pt-BR" sz="3200" dirty="0"/>
          </a:p>
        </p:txBody>
      </p:sp>
      <p:sp>
        <p:nvSpPr>
          <p:cNvPr id="3" name="Espaço Reservado para Conteúdo 2"/>
          <p:cNvSpPr>
            <a:spLocks noGrp="1"/>
          </p:cNvSpPr>
          <p:nvPr>
            <p:ph idx="1"/>
          </p:nvPr>
        </p:nvSpPr>
        <p:spPr>
          <a:xfrm>
            <a:off x="457200" y="1935480"/>
            <a:ext cx="8229600" cy="4922520"/>
          </a:xfrm>
        </p:spPr>
        <p:txBody>
          <a:bodyPr>
            <a:normAutofit fontScale="92500"/>
          </a:bodyPr>
          <a:lstStyle/>
          <a:p>
            <a:pPr marL="0" indent="0" algn="just">
              <a:buNone/>
            </a:pPr>
            <a:r>
              <a:rPr lang="pt-BR" dirty="0" smtClean="0"/>
              <a:t>O servidor terá prazo de 50 dias para aplicar os recurso do suprimento contado da emissão da OB;</a:t>
            </a:r>
          </a:p>
          <a:p>
            <a:pPr marL="0" indent="0">
              <a:buNone/>
            </a:pPr>
            <a:endParaRPr lang="pt-BR" dirty="0" smtClean="0"/>
          </a:p>
          <a:p>
            <a:pPr marL="0" indent="0">
              <a:buNone/>
            </a:pPr>
            <a:r>
              <a:rPr lang="pt-BR" dirty="0" smtClean="0"/>
              <a:t>E 10 (dez) dias para prestar conta, contados do término do prazo de aplicação;</a:t>
            </a:r>
          </a:p>
          <a:p>
            <a:pPr marL="457200" indent="-457200">
              <a:buNone/>
            </a:pPr>
            <a:endParaRPr lang="pt-BR" dirty="0" smtClean="0"/>
          </a:p>
          <a:p>
            <a:pPr marL="9525" indent="-9525" algn="just">
              <a:buNone/>
            </a:pPr>
            <a:r>
              <a:rPr lang="pt-BR" dirty="0" smtClean="0"/>
              <a:t>      O suprimento não poderá ser aplicado após o encerramento do exercício financeiro em que for concedido, devendo o saldo existente ser recolhido até 30 de dezembro</a:t>
            </a:r>
          </a:p>
          <a:p>
            <a:pPr marL="9525" indent="-9525" algn="just">
              <a:buNone/>
            </a:pPr>
            <a:endParaRPr lang="pt-BR" dirty="0" smtClean="0"/>
          </a:p>
          <a:p>
            <a:pPr marL="9525" indent="-9525" algn="just">
              <a:buNone/>
            </a:pPr>
            <a:r>
              <a:rPr lang="pt-BR" dirty="0" smtClean="0"/>
              <a:t>       As importâncias aplicadas até 30 de dezembro deverão ser comprovadas até o dia 15 de janeiro do ano seguinte</a:t>
            </a:r>
            <a:r>
              <a:rPr lang="pt-BR" sz="2200" dirty="0" smtClean="0"/>
              <a:t>.</a:t>
            </a:r>
          </a:p>
          <a:p>
            <a:pPr marL="457200" indent="-457200">
              <a:buAutoNum type="arabicPeriod"/>
            </a:pPr>
            <a:endParaRPr lang="pt-BR" sz="2200" dirty="0" smtClean="0"/>
          </a:p>
          <a:p>
            <a:pPr marL="457200" indent="-457200">
              <a:buAutoNum type="arabicPeriod"/>
            </a:pPr>
            <a:endParaRPr lang="pt-BR" sz="2200" dirty="0" smtClean="0"/>
          </a:p>
          <a:p>
            <a:pPr>
              <a:buNone/>
            </a:pPr>
            <a:endParaRPr lang="pt-BR" b="1" i="1" dirty="0" smtClean="0"/>
          </a:p>
          <a:p>
            <a:pPr>
              <a:buNone/>
            </a:pPr>
            <a:endParaRPr lang="pt-B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76672"/>
            <a:ext cx="8229600" cy="1152128"/>
          </a:xfrm>
        </p:spPr>
        <p:txBody>
          <a:bodyPr>
            <a:normAutofit/>
          </a:bodyPr>
          <a:lstStyle/>
          <a:p>
            <a:pPr algn="ctr"/>
            <a:r>
              <a:rPr lang="pt-BR" sz="3200" b="1" u="sng" dirty="0" smtClean="0"/>
              <a:t>Observação</a:t>
            </a:r>
            <a:endParaRPr lang="pt-BR" sz="3200" dirty="0"/>
          </a:p>
        </p:txBody>
      </p:sp>
      <p:sp>
        <p:nvSpPr>
          <p:cNvPr id="3" name="Espaço Reservado para Conteúdo 2"/>
          <p:cNvSpPr>
            <a:spLocks noGrp="1"/>
          </p:cNvSpPr>
          <p:nvPr>
            <p:ph idx="1"/>
          </p:nvPr>
        </p:nvSpPr>
        <p:spPr>
          <a:xfrm>
            <a:off x="457200" y="1935480"/>
            <a:ext cx="8229600" cy="4922520"/>
          </a:xfrm>
        </p:spPr>
        <p:txBody>
          <a:bodyPr>
            <a:normAutofit/>
          </a:bodyPr>
          <a:lstStyle/>
          <a:p>
            <a:pPr marL="457200" indent="-457200" algn="just">
              <a:buAutoNum type="arabicPeriod"/>
            </a:pPr>
            <a:endParaRPr lang="pt-BR" sz="2400" dirty="0" smtClean="0"/>
          </a:p>
          <a:p>
            <a:pPr marL="457200" indent="-457200" algn="just">
              <a:buAutoNum type="arabicPeriod"/>
            </a:pPr>
            <a:r>
              <a:rPr lang="pt-BR" sz="2400" dirty="0" smtClean="0"/>
              <a:t>Os saldos dos suprimentos não utilizados e os que devem ser devolvidos em razão de glosa de despesa deverão ser recolhidos a conta tipo “C” do órgão ou entidade concedente, preferencialmente por meio de transferência entre contas do Banco do Brasil que devera ser efetuadas pelo próprio tomador.</a:t>
            </a:r>
          </a:p>
          <a:p>
            <a:pPr marL="457200" indent="-457200" algn="just">
              <a:buAutoNum type="arabicPeriod"/>
            </a:pPr>
            <a:endParaRPr lang="pt-BR" sz="2400" dirty="0" smtClean="0"/>
          </a:p>
          <a:p>
            <a:pPr marL="457200" indent="-457200" algn="just">
              <a:buAutoNum type="arabicPeriod"/>
            </a:pPr>
            <a:r>
              <a:rPr lang="pt-BR" sz="2400" dirty="0" smtClean="0"/>
              <a:t>Caso o tomador não faça a transferência, o responsável pelo centro de custo deverá fazê-la.</a:t>
            </a:r>
          </a:p>
          <a:p>
            <a:pPr marL="457200" indent="-457200">
              <a:buAutoNum type="arabicPeriod"/>
            </a:pPr>
            <a:endParaRPr lang="pt-BR" sz="2200" dirty="0" smtClean="0"/>
          </a:p>
          <a:p>
            <a:pPr marL="457200" indent="-457200">
              <a:buAutoNum type="arabicPeriod"/>
            </a:pPr>
            <a:endParaRPr lang="pt-BR" sz="2200" dirty="0" smtClean="0"/>
          </a:p>
          <a:p>
            <a:pPr>
              <a:buNone/>
            </a:pPr>
            <a:endParaRPr lang="pt-BR" b="1" i="1" dirty="0" smtClean="0"/>
          </a:p>
          <a:p>
            <a:pPr>
              <a:buNone/>
            </a:pPr>
            <a:endParaRPr lang="pt-BR" dirty="0"/>
          </a:p>
        </p:txBody>
      </p:sp>
    </p:spTree>
    <p:extLst>
      <p:ext uri="{BB962C8B-B14F-4D97-AF65-F5344CB8AC3E}">
        <p14:creationId xmlns:p14="http://schemas.microsoft.com/office/powerpoint/2010/main" val="24860971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000" b="1" u="sng" dirty="0" smtClean="0"/>
              <a:t>Observação</a:t>
            </a:r>
            <a:r>
              <a:rPr lang="pt-BR" sz="4000" b="1" dirty="0" smtClean="0"/>
              <a:t> </a:t>
            </a:r>
            <a:r>
              <a:rPr lang="pt-BR" sz="2400" dirty="0" smtClean="0"/>
              <a:t>(Art</a:t>
            </a:r>
            <a:r>
              <a:rPr lang="pt-BR" sz="2400" dirty="0"/>
              <a:t>. 17º  parágrafo único da IN)</a:t>
            </a:r>
          </a:p>
        </p:txBody>
      </p:sp>
      <p:sp>
        <p:nvSpPr>
          <p:cNvPr id="3" name="Espaço Reservado para Conteúdo 2"/>
          <p:cNvSpPr>
            <a:spLocks noGrp="1"/>
          </p:cNvSpPr>
          <p:nvPr>
            <p:ph idx="1"/>
          </p:nvPr>
        </p:nvSpPr>
        <p:spPr/>
        <p:txBody>
          <a:bodyPr>
            <a:normAutofit/>
          </a:bodyPr>
          <a:lstStyle/>
          <a:p>
            <a:endParaRPr lang="pt-BR" dirty="0" smtClean="0"/>
          </a:p>
          <a:p>
            <a:pPr marL="457200" indent="-457200" algn="just">
              <a:buNone/>
            </a:pPr>
            <a:r>
              <a:rPr lang="pt-BR" sz="2200" dirty="0" smtClean="0"/>
              <a:t>       Após a devolução dos saldos não aplicados até 30 de dezembro,  </a:t>
            </a:r>
            <a:r>
              <a:rPr lang="pt-BR" sz="2200" b="1" dirty="0" smtClean="0"/>
              <a:t>o setor contábil terá até o 5º </a:t>
            </a:r>
            <a:r>
              <a:rPr lang="pt-BR" sz="2200" dirty="0" smtClean="0"/>
              <a:t>dia útil do mês subsequente para efetuar os ajustes no SIAFEM.</a:t>
            </a:r>
          </a:p>
          <a:p>
            <a:pPr marL="457200" indent="-457200">
              <a:buAutoNum type="arabicPeriod"/>
            </a:pPr>
            <a:endParaRPr lang="pt-BR" sz="2200" dirty="0" smtClean="0"/>
          </a:p>
          <a:p>
            <a:pPr>
              <a:buNone/>
            </a:pPr>
            <a:endParaRPr lang="pt-B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a:t>Das retenções e recolhimentos de tributos e </a:t>
            </a:r>
            <a:r>
              <a:rPr lang="pt-BR" sz="4000" dirty="0" smtClean="0"/>
              <a:t>contribuições (</a:t>
            </a:r>
            <a:r>
              <a:rPr lang="pt-BR" sz="4000" dirty="0" smtClean="0">
                <a:solidFill>
                  <a:srgbClr val="FF0000"/>
                </a:solidFill>
              </a:rPr>
              <a:t>novidade</a:t>
            </a:r>
            <a:r>
              <a:rPr lang="pt-BR" sz="4000" dirty="0" smtClean="0"/>
              <a:t>)</a:t>
            </a:r>
            <a:endParaRPr lang="pt-BR" sz="4000" dirty="0"/>
          </a:p>
        </p:txBody>
      </p:sp>
      <p:sp>
        <p:nvSpPr>
          <p:cNvPr id="3" name="Espaço Reservado para Conteúdo 2"/>
          <p:cNvSpPr>
            <a:spLocks noGrp="1"/>
          </p:cNvSpPr>
          <p:nvPr>
            <p:ph idx="1"/>
          </p:nvPr>
        </p:nvSpPr>
        <p:spPr/>
        <p:txBody>
          <a:bodyPr>
            <a:normAutofit/>
          </a:bodyPr>
          <a:lstStyle/>
          <a:p>
            <a:pPr marL="0" indent="0">
              <a:buNone/>
            </a:pPr>
            <a:endParaRPr lang="pt-BR" dirty="0" smtClean="0"/>
          </a:p>
          <a:p>
            <a:pPr marL="457200" indent="-457200" algn="just">
              <a:buNone/>
            </a:pPr>
            <a:endParaRPr lang="pt-BR" sz="2200" dirty="0" smtClean="0"/>
          </a:p>
          <a:p>
            <a:pPr marL="457200" indent="-457200" algn="just">
              <a:buNone/>
            </a:pPr>
            <a:r>
              <a:rPr lang="pt-BR" sz="2800" dirty="0" smtClean="0"/>
              <a:t>       O artigo 18 da IN estabeleceu </a:t>
            </a:r>
            <a:r>
              <a:rPr lang="pt-BR" sz="2800" u="sng" dirty="0" smtClean="0"/>
              <a:t>o dia 25 de cada mês</a:t>
            </a:r>
            <a:r>
              <a:rPr lang="pt-BR" sz="2800" dirty="0" smtClean="0"/>
              <a:t> como data limite para os pagamentos a prestadores de serviço com recursos de Suprimento de Fundos.</a:t>
            </a:r>
          </a:p>
          <a:p>
            <a:pPr marL="457200" indent="-457200">
              <a:buAutoNum type="arabicPeriod"/>
            </a:pPr>
            <a:endParaRPr lang="pt-BR" sz="2800" dirty="0" smtClean="0"/>
          </a:p>
          <a:p>
            <a:pPr>
              <a:buNone/>
            </a:pPr>
            <a:endParaRPr lang="pt-BR" b="1" i="1" dirty="0" smtClean="0"/>
          </a:p>
          <a:p>
            <a:pPr>
              <a:buNone/>
            </a:pPr>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600" b="1" u="sng" dirty="0"/>
              <a:t>Da Classificação Orçamentária </a:t>
            </a:r>
            <a:r>
              <a:rPr lang="pt-BR" sz="1800" u="sng" dirty="0"/>
              <a:t>(art. 2º e 6º do decreto e 2º, 3º  e 12º da IN)</a:t>
            </a:r>
            <a:endParaRPr lang="pt-BR" sz="1800" dirty="0"/>
          </a:p>
        </p:txBody>
      </p:sp>
      <p:sp>
        <p:nvSpPr>
          <p:cNvPr id="3" name="Espaço Reservado para Conteúdo 2"/>
          <p:cNvSpPr>
            <a:spLocks noGrp="1"/>
          </p:cNvSpPr>
          <p:nvPr>
            <p:ph idx="1"/>
          </p:nvPr>
        </p:nvSpPr>
        <p:spPr/>
        <p:txBody>
          <a:bodyPr/>
          <a:lstStyle/>
          <a:p>
            <a:endParaRPr lang="pt-BR" u="sng" dirty="0" smtClean="0"/>
          </a:p>
          <a:p>
            <a:pPr>
              <a:buNone/>
            </a:pPr>
            <a:r>
              <a:rPr lang="pt-BR" dirty="0" smtClean="0"/>
              <a:t>O Suprimento será solicitado de acordo com o objetivo do gasto </a:t>
            </a:r>
            <a:r>
              <a:rPr lang="pt-BR" u="sng" dirty="0" smtClean="0"/>
              <a:t>podendo</a:t>
            </a:r>
            <a:r>
              <a:rPr lang="pt-BR" dirty="0" smtClean="0"/>
              <a:t> cada solicitação conter </a:t>
            </a:r>
            <a:r>
              <a:rPr lang="pt-BR" u="sng" dirty="0" smtClean="0"/>
              <a:t>mais de um </a:t>
            </a:r>
            <a:r>
              <a:rPr lang="pt-BR" dirty="0" smtClean="0"/>
              <a:t>elemento de despesa.  </a:t>
            </a:r>
            <a:r>
              <a:rPr lang="pt-BR" sz="1600" dirty="0" smtClean="0">
                <a:hlinkClick r:id="rId3" action="ppaction://hlinkfile"/>
              </a:rPr>
              <a:t>ANEXOS\ANEXO </a:t>
            </a:r>
            <a:r>
              <a:rPr lang="pt-BR" sz="1600" dirty="0" smtClean="0">
                <a:hlinkClick r:id="rId4" action="ppaction://hlinkfile"/>
              </a:rPr>
              <a:t>I do decreto.pdf</a:t>
            </a:r>
            <a:endParaRPr lang="pt-BR" sz="1600" dirty="0" smtClean="0"/>
          </a:p>
          <a:p>
            <a:pPr>
              <a:buNone/>
            </a:pPr>
            <a:endParaRPr lang="pt-BR" dirty="0" smtClean="0"/>
          </a:p>
          <a:p>
            <a:pPr>
              <a:buNone/>
            </a:pPr>
            <a:r>
              <a:rPr lang="pt-BR" dirty="0" smtClean="0"/>
              <a:t>A NE deverá ser emitida na modalidade de licitação 09</a:t>
            </a:r>
          </a:p>
          <a:p>
            <a:pPr>
              <a:buNone/>
            </a:pPr>
            <a:endParaRPr lang="pt-BR" dirty="0" smtClean="0"/>
          </a:p>
          <a:p>
            <a:pPr>
              <a:buNone/>
            </a:pPr>
            <a:endParaRPr lang="pt-BR" dirty="0"/>
          </a:p>
        </p:txBody>
      </p:sp>
    </p:spTree>
    <p:extLst>
      <p:ext uri="{BB962C8B-B14F-4D97-AF65-F5344CB8AC3E}">
        <p14:creationId xmlns:p14="http://schemas.microsoft.com/office/powerpoint/2010/main" val="42604658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000" dirty="0" smtClean="0"/>
              <a:t>Das retenções e recolhimentos de tributos e contribuições</a:t>
            </a:r>
            <a:endParaRPr lang="pt-BR" sz="4000" dirty="0"/>
          </a:p>
        </p:txBody>
      </p:sp>
      <p:sp>
        <p:nvSpPr>
          <p:cNvPr id="3" name="Espaço Reservado para Conteúdo 2"/>
          <p:cNvSpPr>
            <a:spLocks noGrp="1"/>
          </p:cNvSpPr>
          <p:nvPr>
            <p:ph idx="1"/>
          </p:nvPr>
        </p:nvSpPr>
        <p:spPr/>
        <p:txBody>
          <a:bodyPr>
            <a:normAutofit fontScale="92500" lnSpcReduction="10000"/>
          </a:bodyPr>
          <a:lstStyle/>
          <a:p>
            <a:endParaRPr lang="pt-BR" dirty="0" smtClean="0"/>
          </a:p>
          <a:p>
            <a:pPr marL="457200" indent="-457200" algn="just">
              <a:buNone/>
            </a:pPr>
            <a:r>
              <a:rPr lang="pt-BR" sz="2200" dirty="0" smtClean="0"/>
              <a:t>      Os valores referentes a IRRF, ISS e das Contribuições Previdenciárias </a:t>
            </a:r>
            <a:r>
              <a:rPr lang="pt-BR" sz="2200" b="1" dirty="0" smtClean="0">
                <a:solidFill>
                  <a:srgbClr val="FF0000"/>
                </a:solidFill>
              </a:rPr>
              <a:t>deverão ser  recolhidas pelo tomador  com a utilização dos recursos do próprio adiantamento;</a:t>
            </a:r>
          </a:p>
          <a:p>
            <a:pPr marL="457200" indent="-457200" algn="just">
              <a:buNone/>
            </a:pPr>
            <a:endParaRPr lang="pt-BR" sz="2200" dirty="0" smtClean="0"/>
          </a:p>
          <a:p>
            <a:pPr marL="457200" indent="-457200" algn="just">
              <a:buNone/>
            </a:pPr>
            <a:r>
              <a:rPr lang="pt-BR" sz="2200" dirty="0" smtClean="0"/>
              <a:t>       Pagamento a PJ em virtude prestação de serviço ou aquisição de material de consumo com recursos de suprimento de fundo são </a:t>
            </a:r>
            <a:r>
              <a:rPr lang="pt-BR" sz="2200" u="sng" dirty="0" smtClean="0"/>
              <a:t>isentos de IRRF (</a:t>
            </a:r>
            <a:r>
              <a:rPr lang="pt-BR" sz="2200" dirty="0" smtClean="0"/>
              <a:t> </a:t>
            </a:r>
            <a:r>
              <a:rPr lang="pt-BR" sz="2200" dirty="0" smtClean="0">
                <a:solidFill>
                  <a:srgbClr val="FF0000"/>
                </a:solidFill>
              </a:rPr>
              <a:t>art. 4º, inciso XXI, da IN/RFB 1234/2012, incluída pela </a:t>
            </a:r>
            <a:r>
              <a:rPr lang="pt-BR" sz="2200" smtClean="0">
                <a:solidFill>
                  <a:srgbClr val="FF0000"/>
                </a:solidFill>
              </a:rPr>
              <a:t>IN/RFB 1244/2012)</a:t>
            </a:r>
            <a:r>
              <a:rPr lang="pt-BR" sz="2200" smtClean="0"/>
              <a:t>;</a:t>
            </a:r>
            <a:endParaRPr lang="pt-BR" sz="2200" dirty="0" smtClean="0"/>
          </a:p>
          <a:p>
            <a:pPr marL="457200" indent="-457200" algn="just">
              <a:buNone/>
            </a:pPr>
            <a:endParaRPr lang="pt-BR" sz="2200" u="sng" dirty="0" smtClean="0"/>
          </a:p>
          <a:p>
            <a:pPr marL="457200" indent="-457200" algn="just">
              <a:buNone/>
            </a:pPr>
            <a:r>
              <a:rPr lang="pt-BR" sz="2200" dirty="0" smtClean="0"/>
              <a:t>       Nos pagamentos efetuados a pessoa física em virtude de prestação de serviço só será feito a retenção do IRRF se a base de calculo (valor do serviço) for superior ao teto de isenção, conforme tabela progressiva mensal disponibilizada pela SRF. </a:t>
            </a:r>
          </a:p>
          <a:p>
            <a:pPr marL="457200" indent="-457200">
              <a:buAutoNum type="arabicPeriod"/>
            </a:pPr>
            <a:endParaRPr lang="pt-BR" sz="2200" dirty="0" smtClean="0"/>
          </a:p>
          <a:p>
            <a:pPr>
              <a:buNone/>
            </a:pPr>
            <a:endParaRPr lang="pt-BR" b="1" i="1" dirty="0" smtClean="0"/>
          </a:p>
          <a:p>
            <a:pPr>
              <a:buNone/>
            </a:pPr>
            <a:endParaRPr lang="pt-B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000" dirty="0" smtClean="0"/>
              <a:t>Das retenções e recolhimentos de tributos e contribuições</a:t>
            </a:r>
            <a:endParaRPr lang="pt-BR" sz="4000" dirty="0"/>
          </a:p>
        </p:txBody>
      </p:sp>
      <p:sp>
        <p:nvSpPr>
          <p:cNvPr id="3" name="Espaço Reservado para Conteúdo 2"/>
          <p:cNvSpPr>
            <a:spLocks noGrp="1"/>
          </p:cNvSpPr>
          <p:nvPr>
            <p:ph idx="1"/>
          </p:nvPr>
        </p:nvSpPr>
        <p:spPr/>
        <p:txBody>
          <a:bodyPr>
            <a:normAutofit/>
          </a:bodyPr>
          <a:lstStyle/>
          <a:p>
            <a:endParaRPr lang="pt-BR" dirty="0" smtClean="0"/>
          </a:p>
          <a:p>
            <a:pPr marL="457200" indent="-457200" algn="just">
              <a:buNone/>
            </a:pPr>
            <a:r>
              <a:rPr lang="pt-BR" sz="2200" dirty="0" smtClean="0"/>
              <a:t>      </a:t>
            </a:r>
            <a:r>
              <a:rPr lang="pt-BR" sz="2300" dirty="0" smtClean="0"/>
              <a:t>Os valores referentes ao IRRF, deverão ser recolhidos aos cofres do Estado para a </a:t>
            </a:r>
            <a:r>
              <a:rPr lang="pt-BR" sz="2300" b="1" dirty="0" smtClean="0">
                <a:solidFill>
                  <a:srgbClr val="FF0000"/>
                </a:solidFill>
              </a:rPr>
              <a:t>conta nº 000007370-9 agência nº 3791-5 do Banco do Brasil por meio do DAR-WEB obtido no site da SEFAZ-PI;</a:t>
            </a:r>
          </a:p>
          <a:p>
            <a:pPr marL="457200" indent="-457200" algn="just">
              <a:buNone/>
            </a:pPr>
            <a:endParaRPr lang="pt-BR" sz="2200" dirty="0" smtClean="0"/>
          </a:p>
          <a:p>
            <a:pPr marL="457200" indent="-457200" algn="just">
              <a:buNone/>
            </a:pPr>
            <a:r>
              <a:rPr lang="pt-BR" sz="2200" dirty="0" smtClean="0"/>
              <a:t>       Quando o prestador de serviço apresentar NF avulsa ou quando o prestador for profissional autônomo (regulamentado) não será necessário efetuar a retenção  de valor do ISS;</a:t>
            </a:r>
          </a:p>
          <a:p>
            <a:pPr marL="457200" indent="-457200" algn="just">
              <a:buNone/>
            </a:pPr>
            <a:endParaRPr lang="pt-BR" sz="2200" u="sng" dirty="0" smtClean="0"/>
          </a:p>
          <a:p>
            <a:pPr marL="457200" indent="-457200" algn="just">
              <a:buNone/>
            </a:pPr>
            <a:r>
              <a:rPr lang="pt-BR" sz="2200" dirty="0" smtClean="0"/>
              <a:t>       </a:t>
            </a:r>
          </a:p>
          <a:p>
            <a:pPr marL="457200" indent="-457200">
              <a:buAutoNum type="arabicPeriod"/>
            </a:pPr>
            <a:endParaRPr lang="pt-BR" sz="2200" dirty="0" smtClean="0"/>
          </a:p>
          <a:p>
            <a:pPr>
              <a:buNone/>
            </a:pPr>
            <a:endParaRPr lang="pt-BR" b="1" i="1" dirty="0" smtClean="0"/>
          </a:p>
          <a:p>
            <a:pPr>
              <a:buNone/>
            </a:pPr>
            <a:endParaRPr lang="pt-B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000" dirty="0" smtClean="0"/>
              <a:t>Das retenções e recolhimentos  de contribuições ao INSS</a:t>
            </a:r>
            <a:endParaRPr lang="pt-BR" sz="4000" dirty="0"/>
          </a:p>
        </p:txBody>
      </p:sp>
      <p:sp>
        <p:nvSpPr>
          <p:cNvPr id="3" name="Espaço Reservado para Conteúdo 2"/>
          <p:cNvSpPr>
            <a:spLocks noGrp="1"/>
          </p:cNvSpPr>
          <p:nvPr>
            <p:ph idx="1"/>
          </p:nvPr>
        </p:nvSpPr>
        <p:spPr/>
        <p:txBody>
          <a:bodyPr>
            <a:normAutofit/>
          </a:bodyPr>
          <a:lstStyle/>
          <a:p>
            <a:endParaRPr lang="pt-BR" dirty="0" smtClean="0"/>
          </a:p>
          <a:p>
            <a:pPr marL="457200" indent="-457200" algn="just">
              <a:buNone/>
            </a:pPr>
            <a:r>
              <a:rPr lang="pt-BR" sz="2200" dirty="0" smtClean="0"/>
              <a:t>      Nos pagamentos a prestadores de serviço pessoa física com recursos de suprimento de fundos </a:t>
            </a:r>
            <a:r>
              <a:rPr lang="pt-BR" sz="2200" dirty="0" smtClean="0">
                <a:solidFill>
                  <a:srgbClr val="FF0000"/>
                </a:solidFill>
              </a:rPr>
              <a:t>deverá ser retido 11% (onze por cento) referente a sua contribuição ao INSS;</a:t>
            </a:r>
          </a:p>
          <a:p>
            <a:pPr marL="457200" indent="-457200" algn="just">
              <a:buNone/>
            </a:pPr>
            <a:endParaRPr lang="pt-BR" sz="2200" dirty="0" smtClean="0"/>
          </a:p>
          <a:p>
            <a:pPr marL="457200" indent="-457200" algn="just">
              <a:buNone/>
            </a:pPr>
            <a:r>
              <a:rPr lang="pt-BR" sz="2200" dirty="0" smtClean="0"/>
              <a:t>       O limite mensal máximo admitido para desconto do INSS do prestador de serviço tem como base de cálculo o valor  do salário contribuição fornecido pela RFB;</a:t>
            </a:r>
          </a:p>
          <a:p>
            <a:pPr marL="457200" indent="-457200" algn="just">
              <a:buNone/>
            </a:pPr>
            <a:endParaRPr lang="pt-BR" sz="2200" u="sng" dirty="0" smtClean="0"/>
          </a:p>
          <a:p>
            <a:pPr marL="457200" indent="-457200" algn="just">
              <a:buNone/>
            </a:pPr>
            <a:r>
              <a:rPr lang="pt-BR" sz="2200" dirty="0" smtClean="0"/>
              <a:t>       </a:t>
            </a:r>
          </a:p>
          <a:p>
            <a:pPr marL="457200" indent="-457200">
              <a:buAutoNum type="arabicPeriod"/>
            </a:pPr>
            <a:endParaRPr lang="pt-BR" sz="2200" dirty="0" smtClean="0"/>
          </a:p>
          <a:p>
            <a:pPr>
              <a:buNone/>
            </a:pPr>
            <a:endParaRPr lang="pt-BR" b="1" i="1" dirty="0" smtClean="0"/>
          </a:p>
          <a:p>
            <a:pPr>
              <a:buNone/>
            </a:pPr>
            <a:endParaRPr lang="pt-B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a:xfrm>
            <a:off x="467544" y="620688"/>
            <a:ext cx="8219256" cy="1010376"/>
          </a:xfrm>
        </p:spPr>
        <p:txBody>
          <a:bodyPr>
            <a:noAutofit/>
          </a:bodyPr>
          <a:lstStyle/>
          <a:p>
            <a:r>
              <a:rPr lang="pt-BR" sz="3000" b="1" dirty="0"/>
              <a:t>Procedimentos </a:t>
            </a:r>
            <a:r>
              <a:rPr lang="pt-BR" sz="3000" b="1" dirty="0" smtClean="0"/>
              <a:t>Práticos </a:t>
            </a:r>
            <a:r>
              <a:rPr lang="pt-BR" sz="3000" b="1" dirty="0"/>
              <a:t>para efetuar as retenções e recolhimentos de contribuições ao INSS</a:t>
            </a:r>
            <a:endParaRPr lang="pt-BR" sz="3000" dirty="0"/>
          </a:p>
        </p:txBody>
      </p:sp>
      <p:sp>
        <p:nvSpPr>
          <p:cNvPr id="8" name="Espaço Reservado para Conteúdo 7"/>
          <p:cNvSpPr>
            <a:spLocks noGrp="1"/>
          </p:cNvSpPr>
          <p:nvPr>
            <p:ph idx="1"/>
          </p:nvPr>
        </p:nvSpPr>
        <p:spPr>
          <a:xfrm>
            <a:off x="395536" y="1772816"/>
            <a:ext cx="8229600" cy="4389120"/>
          </a:xfrm>
        </p:spPr>
        <p:txBody>
          <a:bodyPr>
            <a:normAutofit fontScale="92500" lnSpcReduction="10000"/>
          </a:bodyPr>
          <a:lstStyle/>
          <a:p>
            <a:pPr marL="0" indent="0">
              <a:buNone/>
            </a:pPr>
            <a:r>
              <a:rPr lang="pt-BR" sz="3000" b="1" dirty="0" smtClean="0"/>
              <a:t>	</a:t>
            </a:r>
            <a:r>
              <a:rPr lang="pt-BR" sz="3000" b="1" dirty="0" smtClean="0">
                <a:solidFill>
                  <a:srgbClr val="FF0000"/>
                </a:solidFill>
              </a:rPr>
              <a:t>Atribuições </a:t>
            </a:r>
            <a:r>
              <a:rPr lang="pt-BR" sz="3000" b="1" dirty="0">
                <a:solidFill>
                  <a:srgbClr val="FF0000"/>
                </a:solidFill>
              </a:rPr>
              <a:t>do </a:t>
            </a:r>
            <a:r>
              <a:rPr lang="pt-BR" sz="3000" b="1" dirty="0" smtClean="0">
                <a:solidFill>
                  <a:srgbClr val="FF0000"/>
                </a:solidFill>
              </a:rPr>
              <a:t>Tomador</a:t>
            </a:r>
          </a:p>
          <a:p>
            <a:pPr marL="0" indent="0">
              <a:buNone/>
            </a:pPr>
            <a:endParaRPr lang="pt-BR" sz="2800" dirty="0" smtClean="0"/>
          </a:p>
          <a:p>
            <a:r>
              <a:rPr lang="pt-BR" sz="2800" dirty="0" smtClean="0"/>
              <a:t>Verificar </a:t>
            </a:r>
            <a:r>
              <a:rPr lang="pt-BR" sz="2800" dirty="0"/>
              <a:t>se o contribuinte </a:t>
            </a:r>
            <a:r>
              <a:rPr lang="pt-BR" sz="2800" dirty="0" smtClean="0"/>
              <a:t>está </a:t>
            </a:r>
            <a:r>
              <a:rPr lang="pt-BR" sz="2800" dirty="0"/>
              <a:t>inscrito no INSS. Se não, solicitar que o tomador se cadastre junto à previdência.  </a:t>
            </a:r>
            <a:endParaRPr lang="pt-BR" sz="2800" dirty="0" smtClean="0"/>
          </a:p>
          <a:p>
            <a:r>
              <a:rPr lang="pt-BR" sz="2800" dirty="0" smtClean="0"/>
              <a:t>Na </a:t>
            </a:r>
            <a:r>
              <a:rPr lang="pt-BR" sz="2800" dirty="0"/>
              <a:t>impossibilidade do prestador  do serviço efetuar o cadastramento  no INSS, o tomador deverá colher os dados do contribuinte para que </a:t>
            </a:r>
            <a:r>
              <a:rPr lang="pt-BR" sz="2800" b="1" dirty="0">
                <a:solidFill>
                  <a:srgbClr val="FF0000"/>
                </a:solidFill>
              </a:rPr>
              <a:t>seja efetuado o cadastramento pelo setor responsável pela elaboração da GFIP</a:t>
            </a:r>
            <a:r>
              <a:rPr lang="pt-BR" sz="2800" dirty="0">
                <a:solidFill>
                  <a:srgbClr val="FF0000"/>
                </a:solidFill>
              </a:rPr>
              <a:t> no órgão</a:t>
            </a:r>
          </a:p>
          <a:p>
            <a:r>
              <a:rPr lang="pt-BR" sz="1600" dirty="0" smtClean="0">
                <a:hlinkClick r:id="rId2" action="ppaction://hlinkfile"/>
              </a:rPr>
              <a:t>Anexos IN\ANEXO II - RECIBO.doc</a:t>
            </a:r>
            <a:endParaRPr lang="pt-BR" sz="1600" dirty="0"/>
          </a:p>
        </p:txBody>
      </p:sp>
    </p:spTree>
    <p:extLst>
      <p:ext uri="{BB962C8B-B14F-4D97-AF65-F5344CB8AC3E}">
        <p14:creationId xmlns:p14="http://schemas.microsoft.com/office/powerpoint/2010/main" val="17858692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a:xfrm>
            <a:off x="467544" y="620688"/>
            <a:ext cx="8229600" cy="938368"/>
          </a:xfrm>
        </p:spPr>
        <p:txBody>
          <a:bodyPr>
            <a:noAutofit/>
          </a:bodyPr>
          <a:lstStyle/>
          <a:p>
            <a:r>
              <a:rPr lang="pt-BR" sz="3000" b="1" dirty="0"/>
              <a:t>Procedimentos </a:t>
            </a:r>
            <a:r>
              <a:rPr lang="pt-BR" sz="3000" b="1" dirty="0" smtClean="0"/>
              <a:t>Práticos </a:t>
            </a:r>
            <a:r>
              <a:rPr lang="pt-BR" sz="3000" b="1" dirty="0"/>
              <a:t>para efetuar as retenções e recolhimentos de contribuições ao INSS</a:t>
            </a:r>
            <a:endParaRPr lang="pt-BR" sz="3000" dirty="0"/>
          </a:p>
        </p:txBody>
      </p:sp>
      <p:sp>
        <p:nvSpPr>
          <p:cNvPr id="8" name="Espaço Reservado para Conteúdo 7"/>
          <p:cNvSpPr>
            <a:spLocks noGrp="1"/>
          </p:cNvSpPr>
          <p:nvPr>
            <p:ph idx="1"/>
          </p:nvPr>
        </p:nvSpPr>
        <p:spPr>
          <a:xfrm>
            <a:off x="467544" y="1700808"/>
            <a:ext cx="8229600" cy="4389120"/>
          </a:xfrm>
        </p:spPr>
        <p:txBody>
          <a:bodyPr>
            <a:normAutofit fontScale="92500" lnSpcReduction="20000"/>
          </a:bodyPr>
          <a:lstStyle/>
          <a:p>
            <a:pPr marL="0" indent="0">
              <a:buNone/>
            </a:pPr>
            <a:r>
              <a:rPr lang="pt-BR" sz="3000" b="1" dirty="0" smtClean="0">
                <a:solidFill>
                  <a:srgbClr val="FF0000"/>
                </a:solidFill>
              </a:rPr>
              <a:t>	Atribuições </a:t>
            </a:r>
            <a:r>
              <a:rPr lang="pt-BR" sz="3000" b="1" dirty="0">
                <a:solidFill>
                  <a:srgbClr val="FF0000"/>
                </a:solidFill>
              </a:rPr>
              <a:t>do </a:t>
            </a:r>
            <a:r>
              <a:rPr lang="pt-BR" sz="3000" b="1" dirty="0" smtClean="0">
                <a:solidFill>
                  <a:srgbClr val="FF0000"/>
                </a:solidFill>
              </a:rPr>
              <a:t>Tomador</a:t>
            </a:r>
          </a:p>
          <a:p>
            <a:pPr marL="0" indent="0">
              <a:buNone/>
            </a:pPr>
            <a:endParaRPr lang="pt-BR" sz="3000" b="1" dirty="0">
              <a:solidFill>
                <a:srgbClr val="FF0000"/>
              </a:solidFill>
            </a:endParaRPr>
          </a:p>
          <a:p>
            <a:pPr algn="just"/>
            <a:r>
              <a:rPr lang="pt-BR" sz="2800" dirty="0">
                <a:latin typeface="Arial" pitchFamily="34" charset="0"/>
                <a:cs typeface="Arial" pitchFamily="34" charset="0"/>
              </a:rPr>
              <a:t>Preencher  preferencialmente uma  única GPS com todas as retenções  efetuadas no mês, informando no campo RECOLHEDOR o CNPJ do órgão e no campo CÓDIGO DE PAGAMENTO o código 2402;</a:t>
            </a:r>
          </a:p>
          <a:p>
            <a:pPr marL="0" indent="0" algn="just">
              <a:buNone/>
            </a:pPr>
            <a:endParaRPr lang="pt-BR" sz="2800" dirty="0">
              <a:latin typeface="Arial" pitchFamily="34" charset="0"/>
              <a:cs typeface="Arial" pitchFamily="34" charset="0"/>
            </a:endParaRPr>
          </a:p>
          <a:p>
            <a:pPr algn="just"/>
            <a:r>
              <a:rPr lang="pt-BR" sz="2800" dirty="0">
                <a:latin typeface="Arial" pitchFamily="34" charset="0"/>
                <a:cs typeface="Arial" pitchFamily="34" charset="0"/>
              </a:rPr>
              <a:t>Efetuar o recolhimento dos valores retidos, no período compreendido entre a data final estabelecida para pagamento da prestação dos serviços (25 de cada mês) até o último dia útil do mês;	</a:t>
            </a:r>
            <a:r>
              <a:rPr lang="pt-BR" sz="2800" dirty="0"/>
              <a:t> </a:t>
            </a:r>
          </a:p>
          <a:p>
            <a:endParaRPr lang="pt-BR" sz="2800" dirty="0" smtClean="0"/>
          </a:p>
        </p:txBody>
      </p:sp>
    </p:spTree>
    <p:extLst>
      <p:ext uri="{BB962C8B-B14F-4D97-AF65-F5344CB8AC3E}">
        <p14:creationId xmlns:p14="http://schemas.microsoft.com/office/powerpoint/2010/main" val="13664370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7"/>
          <p:cNvSpPr>
            <a:spLocks noGrp="1"/>
          </p:cNvSpPr>
          <p:nvPr>
            <p:ph idx="1"/>
          </p:nvPr>
        </p:nvSpPr>
        <p:spPr>
          <a:xfrm>
            <a:off x="457200" y="1935480"/>
            <a:ext cx="8229600" cy="3869784"/>
          </a:xfrm>
        </p:spPr>
        <p:txBody>
          <a:bodyPr>
            <a:normAutofit/>
          </a:bodyPr>
          <a:lstStyle/>
          <a:p>
            <a:pPr marL="0" indent="0">
              <a:buNone/>
            </a:pPr>
            <a:r>
              <a:rPr lang="pt-BR" sz="3000" b="1" dirty="0">
                <a:solidFill>
                  <a:srgbClr val="FF0000"/>
                </a:solidFill>
              </a:rPr>
              <a:t>Atribuições do Tomador</a:t>
            </a:r>
          </a:p>
          <a:p>
            <a:pPr marL="0" indent="0">
              <a:buNone/>
            </a:pPr>
            <a:r>
              <a:rPr lang="pt-BR" sz="1200" dirty="0">
                <a:latin typeface="Arial" pitchFamily="34" charset="0"/>
                <a:cs typeface="Arial" pitchFamily="34" charset="0"/>
              </a:rPr>
              <a:t>	</a:t>
            </a:r>
            <a:endParaRPr lang="pt-BR" sz="1200" dirty="0" smtClean="0">
              <a:latin typeface="Arial" pitchFamily="34" charset="0"/>
              <a:cs typeface="Arial" pitchFamily="34" charset="0"/>
            </a:endParaRPr>
          </a:p>
          <a:p>
            <a:pPr marL="0" indent="0">
              <a:buNone/>
            </a:pPr>
            <a:r>
              <a:rPr lang="pt-BR" sz="2800" dirty="0" smtClean="0">
                <a:latin typeface="Arial" pitchFamily="34" charset="0"/>
                <a:cs typeface="Arial" pitchFamily="34" charset="0"/>
              </a:rPr>
              <a:t>Enviar </a:t>
            </a:r>
            <a:r>
              <a:rPr lang="pt-BR" sz="2800" dirty="0">
                <a:latin typeface="Arial" pitchFamily="34" charset="0"/>
                <a:cs typeface="Arial" pitchFamily="34" charset="0"/>
              </a:rPr>
              <a:t>cópia da GPS, juntamente com cópia dos comprovantes dos pagamento efetuados (recibo, notas fiscais de serviço) para o setor financeiro do órgão, até o </a:t>
            </a:r>
            <a:r>
              <a:rPr lang="pt-BR" sz="2800" dirty="0" smtClean="0">
                <a:latin typeface="Arial" pitchFamily="34" charset="0"/>
                <a:cs typeface="Arial" pitchFamily="34" charset="0"/>
              </a:rPr>
              <a:t>último </a:t>
            </a:r>
            <a:r>
              <a:rPr lang="pt-BR" sz="2800" dirty="0">
                <a:latin typeface="Arial" pitchFamily="34" charset="0"/>
                <a:cs typeface="Arial" pitchFamily="34" charset="0"/>
              </a:rPr>
              <a:t>dia útil do mês de emissão desses documentos;</a:t>
            </a:r>
          </a:p>
          <a:p>
            <a:pPr marL="0" indent="0">
              <a:buNone/>
            </a:pPr>
            <a:endParaRPr lang="pt-BR" sz="2800" dirty="0"/>
          </a:p>
        </p:txBody>
      </p:sp>
      <p:sp>
        <p:nvSpPr>
          <p:cNvPr id="6" name="Título 6"/>
          <p:cNvSpPr>
            <a:spLocks noGrp="1"/>
          </p:cNvSpPr>
          <p:nvPr>
            <p:ph type="title"/>
          </p:nvPr>
        </p:nvSpPr>
        <p:spPr>
          <a:xfrm>
            <a:off x="539552" y="548680"/>
            <a:ext cx="8229600" cy="1010376"/>
          </a:xfrm>
        </p:spPr>
        <p:txBody>
          <a:bodyPr>
            <a:noAutofit/>
          </a:bodyPr>
          <a:lstStyle/>
          <a:p>
            <a:r>
              <a:rPr lang="pt-BR" sz="3000" b="1" dirty="0"/>
              <a:t>Procedimentos </a:t>
            </a:r>
            <a:r>
              <a:rPr lang="pt-BR" sz="3000" b="1" dirty="0" smtClean="0"/>
              <a:t>Práticos </a:t>
            </a:r>
            <a:r>
              <a:rPr lang="pt-BR" sz="3000" b="1" dirty="0"/>
              <a:t>para efetuar as retenções e recolhimentos de contribuições ao INSS</a:t>
            </a:r>
            <a:endParaRPr lang="pt-BR" sz="3000" dirty="0"/>
          </a:p>
        </p:txBody>
      </p:sp>
    </p:spTree>
    <p:extLst>
      <p:ext uri="{BB962C8B-B14F-4D97-AF65-F5344CB8AC3E}">
        <p14:creationId xmlns:p14="http://schemas.microsoft.com/office/powerpoint/2010/main" val="236697531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7"/>
          <p:cNvSpPr>
            <a:spLocks noGrp="1"/>
          </p:cNvSpPr>
          <p:nvPr>
            <p:ph idx="1"/>
          </p:nvPr>
        </p:nvSpPr>
        <p:spPr>
          <a:xfrm>
            <a:off x="467544" y="1628800"/>
            <a:ext cx="8229600" cy="4661872"/>
          </a:xfrm>
        </p:spPr>
        <p:txBody>
          <a:bodyPr>
            <a:normAutofit fontScale="85000" lnSpcReduction="20000"/>
          </a:bodyPr>
          <a:lstStyle/>
          <a:p>
            <a:pPr marL="0" indent="0">
              <a:buNone/>
            </a:pPr>
            <a:r>
              <a:rPr lang="pt-BR" sz="3000" b="1" dirty="0">
                <a:solidFill>
                  <a:srgbClr val="FF0000"/>
                </a:solidFill>
              </a:rPr>
              <a:t>Atribuições do </a:t>
            </a:r>
            <a:r>
              <a:rPr lang="pt-BR" sz="3000" b="1" dirty="0" smtClean="0">
                <a:solidFill>
                  <a:srgbClr val="FF0000"/>
                </a:solidFill>
              </a:rPr>
              <a:t>Órgão</a:t>
            </a:r>
          </a:p>
          <a:p>
            <a:pPr marL="0" indent="0">
              <a:buNone/>
            </a:pPr>
            <a:endParaRPr lang="pt-BR" sz="1400" b="1" dirty="0">
              <a:solidFill>
                <a:srgbClr val="FF0000"/>
              </a:solidFill>
            </a:endParaRPr>
          </a:p>
          <a:p>
            <a:pPr marL="0" indent="0" algn="just">
              <a:buNone/>
            </a:pPr>
            <a:r>
              <a:rPr lang="pt-BR" sz="2800" dirty="0" smtClean="0">
                <a:latin typeface="Arial" pitchFamily="34" charset="0"/>
                <a:cs typeface="Arial" pitchFamily="34" charset="0"/>
              </a:rPr>
              <a:t>O </a:t>
            </a:r>
            <a:r>
              <a:rPr lang="pt-BR" sz="2800" dirty="0">
                <a:latin typeface="Arial" pitchFamily="34" charset="0"/>
                <a:cs typeface="Arial" pitchFamily="34" charset="0"/>
              </a:rPr>
              <a:t>setor financeiro do órgão, após o recebimento da documentação enviada pelos tomadores de suprimento, deverá  adotar o seguinte procedimento:</a:t>
            </a:r>
          </a:p>
          <a:p>
            <a:pPr marL="0" indent="0">
              <a:buNone/>
            </a:pPr>
            <a:endParaRPr lang="pt-BR" sz="2800" dirty="0" smtClean="0">
              <a:latin typeface="Arial" pitchFamily="34" charset="0"/>
              <a:cs typeface="Arial" pitchFamily="34" charset="0"/>
            </a:endParaRPr>
          </a:p>
          <a:p>
            <a:pPr marL="0" indent="0">
              <a:buNone/>
            </a:pPr>
            <a:r>
              <a:rPr lang="pt-BR" sz="2800" dirty="0" smtClean="0">
                <a:solidFill>
                  <a:srgbClr val="FF0000"/>
                </a:solidFill>
                <a:latin typeface="Arial" pitchFamily="34" charset="0"/>
                <a:cs typeface="Arial" pitchFamily="34" charset="0"/>
              </a:rPr>
              <a:t>a</a:t>
            </a:r>
            <a:r>
              <a:rPr lang="pt-BR" sz="2800" dirty="0">
                <a:solidFill>
                  <a:srgbClr val="FF0000"/>
                </a:solidFill>
                <a:latin typeface="Arial" pitchFamily="34" charset="0"/>
                <a:cs typeface="Arial" pitchFamily="34" charset="0"/>
              </a:rPr>
              <a:t>) providenciar a NE no elemento de despesa 33.90.47.18 referente a obrigação </a:t>
            </a:r>
            <a:r>
              <a:rPr lang="pt-BR" sz="2800" dirty="0" smtClean="0">
                <a:solidFill>
                  <a:srgbClr val="FF0000"/>
                </a:solidFill>
                <a:latin typeface="Arial" pitchFamily="34" charset="0"/>
                <a:cs typeface="Arial" pitchFamily="34" charset="0"/>
              </a:rPr>
              <a:t>patronal;</a:t>
            </a:r>
            <a:endParaRPr lang="pt-BR" sz="2800" dirty="0">
              <a:solidFill>
                <a:srgbClr val="FF0000"/>
              </a:solidFill>
              <a:latin typeface="Arial" pitchFamily="34" charset="0"/>
              <a:cs typeface="Arial" pitchFamily="34" charset="0"/>
            </a:endParaRPr>
          </a:p>
          <a:p>
            <a:pPr marL="0" indent="0">
              <a:buNone/>
            </a:pPr>
            <a:endParaRPr lang="pt-BR" sz="2800" dirty="0" smtClean="0">
              <a:latin typeface="Arial" pitchFamily="34" charset="0"/>
              <a:cs typeface="Arial" pitchFamily="34" charset="0"/>
            </a:endParaRPr>
          </a:p>
          <a:p>
            <a:pPr marL="0" indent="0" algn="just">
              <a:buNone/>
            </a:pPr>
            <a:r>
              <a:rPr lang="pt-BR" sz="2800" dirty="0" smtClean="0">
                <a:solidFill>
                  <a:srgbClr val="FF0000"/>
                </a:solidFill>
                <a:latin typeface="Arial" pitchFamily="34" charset="0"/>
                <a:cs typeface="Arial" pitchFamily="34" charset="0"/>
              </a:rPr>
              <a:t>b</a:t>
            </a:r>
            <a:r>
              <a:rPr lang="pt-BR" sz="2800" dirty="0">
                <a:solidFill>
                  <a:srgbClr val="FF0000"/>
                </a:solidFill>
                <a:latin typeface="Arial" pitchFamily="34" charset="0"/>
                <a:cs typeface="Arial" pitchFamily="34" charset="0"/>
              </a:rPr>
              <a:t>) consolidar os dados dos prestadores de serviço por meio de planilha </a:t>
            </a:r>
            <a:r>
              <a:rPr lang="pt-BR" sz="2800" dirty="0" smtClean="0">
                <a:solidFill>
                  <a:srgbClr val="FF0000"/>
                </a:solidFill>
                <a:latin typeface="Arial" pitchFamily="34" charset="0"/>
                <a:cs typeface="Arial" pitchFamily="34" charset="0"/>
              </a:rPr>
              <a:t>e </a:t>
            </a:r>
            <a:r>
              <a:rPr lang="pt-BR" sz="2800" dirty="0">
                <a:solidFill>
                  <a:srgbClr val="FF0000"/>
                </a:solidFill>
                <a:latin typeface="Arial" pitchFamily="34" charset="0"/>
                <a:cs typeface="Arial" pitchFamily="34" charset="0"/>
              </a:rPr>
              <a:t>enviar ao setor responsável pela emissão da </a:t>
            </a:r>
            <a:r>
              <a:rPr lang="pt-BR" sz="2800" dirty="0" smtClean="0">
                <a:solidFill>
                  <a:srgbClr val="FF0000"/>
                </a:solidFill>
                <a:latin typeface="Arial" pitchFamily="34" charset="0"/>
                <a:cs typeface="Arial" pitchFamily="34" charset="0"/>
              </a:rPr>
              <a:t>GFIP  </a:t>
            </a:r>
            <a:r>
              <a:rPr lang="pt-BR" sz="1700" dirty="0" smtClean="0">
                <a:latin typeface="Arial" pitchFamily="34" charset="0"/>
                <a:cs typeface="Arial" pitchFamily="34" charset="0"/>
                <a:hlinkClick r:id="rId2" action="ppaction://hlinkfile"/>
              </a:rPr>
              <a:t>Anexos IN\ANEXO III - RESUMO DOS PAGAMENTOS EFETUADOS A CONTRIBUINTES INDIVIDUAIS.doc</a:t>
            </a:r>
            <a:endParaRPr lang="pt-BR" sz="1700" dirty="0">
              <a:latin typeface="Arial" pitchFamily="34" charset="0"/>
              <a:cs typeface="Arial" pitchFamily="34" charset="0"/>
            </a:endParaRPr>
          </a:p>
          <a:p>
            <a:pPr marL="0" indent="0">
              <a:buNone/>
            </a:pPr>
            <a:r>
              <a:rPr lang="pt-BR" sz="2800" dirty="0">
                <a:latin typeface="Arial" pitchFamily="34" charset="0"/>
                <a:cs typeface="Arial" pitchFamily="34" charset="0"/>
              </a:rPr>
              <a:t>	</a:t>
            </a:r>
            <a:endParaRPr lang="pt-BR" sz="2800" dirty="0" smtClean="0">
              <a:latin typeface="Arial" pitchFamily="34" charset="0"/>
              <a:cs typeface="Arial" pitchFamily="34" charset="0"/>
            </a:endParaRPr>
          </a:p>
          <a:p>
            <a:pPr marL="0" indent="0">
              <a:buNone/>
            </a:pPr>
            <a:endParaRPr lang="pt-BR" sz="2800" dirty="0"/>
          </a:p>
          <a:p>
            <a:endParaRPr lang="pt-BR" sz="2800" dirty="0" smtClean="0"/>
          </a:p>
        </p:txBody>
      </p:sp>
      <p:sp>
        <p:nvSpPr>
          <p:cNvPr id="5" name="Título 6"/>
          <p:cNvSpPr>
            <a:spLocks noGrp="1"/>
          </p:cNvSpPr>
          <p:nvPr>
            <p:ph type="title"/>
          </p:nvPr>
        </p:nvSpPr>
        <p:spPr>
          <a:xfrm>
            <a:off x="395536" y="404664"/>
            <a:ext cx="8229600" cy="1143000"/>
          </a:xfrm>
        </p:spPr>
        <p:txBody>
          <a:bodyPr>
            <a:noAutofit/>
          </a:bodyPr>
          <a:lstStyle/>
          <a:p>
            <a:r>
              <a:rPr lang="pt-BR" sz="3000" b="1" dirty="0"/>
              <a:t>Procedimentos </a:t>
            </a:r>
            <a:r>
              <a:rPr lang="pt-BR" sz="3000" b="1" dirty="0" smtClean="0"/>
              <a:t>Práticos </a:t>
            </a:r>
            <a:r>
              <a:rPr lang="pt-BR" sz="3000" b="1" dirty="0"/>
              <a:t>para efetuar as retenções e recolhimentos de contribuições ao INSS</a:t>
            </a:r>
            <a:endParaRPr lang="pt-BR" sz="3000" dirty="0"/>
          </a:p>
        </p:txBody>
      </p:sp>
    </p:spTree>
    <p:extLst>
      <p:ext uri="{BB962C8B-B14F-4D97-AF65-F5344CB8AC3E}">
        <p14:creationId xmlns:p14="http://schemas.microsoft.com/office/powerpoint/2010/main" val="152826942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200" b="1" u="sng" dirty="0"/>
              <a:t>Das </a:t>
            </a:r>
            <a:r>
              <a:rPr lang="pt-BR" sz="3200" b="1" u="sng" dirty="0" smtClean="0"/>
              <a:t>competências </a:t>
            </a:r>
            <a:r>
              <a:rPr lang="pt-BR" sz="3200" b="1" u="sng" dirty="0"/>
              <a:t>do NCG </a:t>
            </a:r>
            <a:r>
              <a:rPr lang="pt-BR" sz="3200" u="sng" dirty="0"/>
              <a:t>(Art. 16º  do Decreto)</a:t>
            </a:r>
            <a:endParaRPr lang="pt-BR" sz="3200" dirty="0"/>
          </a:p>
        </p:txBody>
      </p:sp>
      <p:sp>
        <p:nvSpPr>
          <p:cNvPr id="3" name="Espaço Reservado para Conteúdo 2"/>
          <p:cNvSpPr>
            <a:spLocks noGrp="1"/>
          </p:cNvSpPr>
          <p:nvPr>
            <p:ph idx="1"/>
          </p:nvPr>
        </p:nvSpPr>
        <p:spPr/>
        <p:txBody>
          <a:bodyPr>
            <a:normAutofit/>
          </a:bodyPr>
          <a:lstStyle/>
          <a:p>
            <a:endParaRPr lang="pt-BR" u="sng" dirty="0" smtClean="0"/>
          </a:p>
          <a:p>
            <a:pPr marL="0" indent="0"/>
            <a:r>
              <a:rPr lang="pt-BR" sz="3200" dirty="0" smtClean="0"/>
              <a:t>Proceder a análise das prestações de contas, emitindo opinião conclusiva</a:t>
            </a:r>
            <a:r>
              <a:rPr lang="pt-BR" sz="2800" dirty="0" smtClean="0"/>
              <a:t>; </a:t>
            </a:r>
            <a:r>
              <a:rPr lang="pt-BR" sz="1600" dirty="0" smtClean="0">
                <a:hlinkClick r:id="rId2" action="ppaction://hlinkfile"/>
              </a:rPr>
              <a:t>Anexos IN\ANEXO IV - RELATÓRIO DE ANÁLISE DE SUPRIMENTO DE FUNDOS.doc</a:t>
            </a:r>
            <a:r>
              <a:rPr lang="pt-BR" sz="1600" dirty="0" smtClean="0"/>
              <a:t>  </a:t>
            </a:r>
            <a:r>
              <a:rPr lang="pt-BR" sz="1600" dirty="0" smtClean="0">
                <a:hlinkClick r:id="rId3" action="ppaction://hlinkfile"/>
              </a:rPr>
              <a:t>ANEXOS\ANEXOS</a:t>
            </a:r>
            <a:r>
              <a:rPr lang="pt-BR" sz="1600" dirty="0" smtClean="0">
                <a:hlinkClick r:id="rId4" action="ppaction://hlinkfile"/>
              </a:rPr>
              <a:t> V da IN.doc</a:t>
            </a:r>
            <a:r>
              <a:rPr lang="pt-BR" sz="1600" dirty="0" smtClean="0"/>
              <a:t> , </a:t>
            </a:r>
            <a:r>
              <a:rPr lang="pt-BR" sz="1600" dirty="0" smtClean="0">
                <a:hlinkClick r:id="rId5" action="ppaction://hlinkfile"/>
              </a:rPr>
              <a:t>ANEXOS\ANEXOS </a:t>
            </a:r>
            <a:r>
              <a:rPr lang="pt-BR" sz="1600" dirty="0" smtClean="0">
                <a:hlinkClick r:id="rId6" action="ppaction://hlinkfile"/>
              </a:rPr>
              <a:t>VI </a:t>
            </a:r>
            <a:r>
              <a:rPr lang="pt-BR" sz="1600" dirty="0" smtClean="0">
                <a:hlinkClick r:id="rId7" action="ppaction://hlinkfile"/>
              </a:rPr>
              <a:t>da IN.doc</a:t>
            </a:r>
            <a:endParaRPr lang="pt-BR" sz="1600" dirty="0" smtClean="0"/>
          </a:p>
          <a:p>
            <a:pPr marL="0" indent="0"/>
            <a:r>
              <a:rPr lang="pt-BR" sz="3200" dirty="0" smtClean="0"/>
              <a:t>Notificar o tomador no caso de ausência de prestação de contas ou no caso de irregularidade;</a:t>
            </a:r>
          </a:p>
          <a:p>
            <a:pPr marL="457200" indent="-457200" algn="just">
              <a:buNone/>
            </a:pPr>
            <a:r>
              <a:rPr lang="pt-BR" sz="1600" dirty="0" smtClean="0">
                <a:hlinkClick r:id="rId8" action="ppaction://hlinkfile"/>
              </a:rPr>
              <a:t>Anexos IN\ANEXO VII - NOTIFICAÇÃO POR AUSÊNCIA DE PRESTAÇÃO DE CONTAS DE SUPRIMENTO DE FUNDOS.doc</a:t>
            </a:r>
            <a:r>
              <a:rPr lang="pt-BR" sz="1600" dirty="0" smtClean="0"/>
              <a:t> ,  </a:t>
            </a:r>
            <a:r>
              <a:rPr lang="pt-BR" sz="1600" dirty="0" smtClean="0">
                <a:hlinkClick r:id="rId9" action="ppaction://hlinkfile"/>
              </a:rPr>
              <a:t>ANEXOS\ANEXOS</a:t>
            </a:r>
            <a:r>
              <a:rPr lang="pt-BR" sz="1600" dirty="0" smtClean="0">
                <a:hlinkClick r:id="rId10" action="ppaction://hlinkfile"/>
              </a:rPr>
              <a:t> VIII da IN.doc</a:t>
            </a:r>
            <a:endParaRPr lang="pt-BR" sz="1600" dirty="0" smtClean="0"/>
          </a:p>
          <a:p>
            <a:pPr marL="457200" indent="-457200"/>
            <a:endParaRPr lang="pt-BR" sz="2200" dirty="0" smtClean="0"/>
          </a:p>
          <a:p>
            <a:endParaRPr lang="pt-BR" b="1" i="1" dirty="0" smtClean="0"/>
          </a:p>
          <a:p>
            <a:endParaRPr lang="pt-B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200" b="1" u="sng" dirty="0" smtClean="0"/>
              <a:t>Das competências do NCG </a:t>
            </a:r>
            <a:r>
              <a:rPr lang="pt-BR" sz="3200" u="sng" dirty="0" smtClean="0"/>
              <a:t>(Art. 16º  do Decreto)</a:t>
            </a:r>
            <a:endParaRPr lang="pt-BR" sz="3200" dirty="0"/>
          </a:p>
        </p:txBody>
      </p:sp>
      <p:sp>
        <p:nvSpPr>
          <p:cNvPr id="3" name="Espaço Reservado para Conteúdo 2"/>
          <p:cNvSpPr>
            <a:spLocks noGrp="1"/>
          </p:cNvSpPr>
          <p:nvPr>
            <p:ph idx="1"/>
          </p:nvPr>
        </p:nvSpPr>
        <p:spPr>
          <a:xfrm>
            <a:off x="457200" y="1935480"/>
            <a:ext cx="8229600" cy="4517856"/>
          </a:xfrm>
        </p:spPr>
        <p:txBody>
          <a:bodyPr>
            <a:normAutofit/>
          </a:bodyPr>
          <a:lstStyle/>
          <a:p>
            <a:pPr marL="457200" indent="-457200"/>
            <a:r>
              <a:rPr lang="pt-BR" sz="2800" dirty="0" smtClean="0"/>
              <a:t>Comunicar </a:t>
            </a:r>
            <a:r>
              <a:rPr lang="pt-BR" sz="2800" b="1" u="sng" dirty="0" smtClean="0"/>
              <a:t>formalmente</a:t>
            </a:r>
            <a:r>
              <a:rPr lang="pt-BR" sz="2800" dirty="0" smtClean="0"/>
              <a:t>  ao setor contábil  do órgão para os devidos ajustes contábeis por ocasião das seguintes situações:</a:t>
            </a:r>
          </a:p>
          <a:p>
            <a:pPr marL="457200" indent="-457200">
              <a:buAutoNum type="alphaLcParenR"/>
            </a:pPr>
            <a:r>
              <a:rPr lang="pt-BR" sz="2800" dirty="0" smtClean="0"/>
              <a:t>Recebimento das prestações de contas</a:t>
            </a:r>
            <a:r>
              <a:rPr lang="pt-BR" sz="2400" dirty="0" smtClean="0"/>
              <a:t>; </a:t>
            </a:r>
            <a:r>
              <a:rPr lang="pt-BR" sz="1400" dirty="0" smtClean="0">
                <a:hlinkClick r:id="rId3" action="ppaction://hlinkfile"/>
              </a:rPr>
              <a:t>ANEXOS\ANEXOS</a:t>
            </a:r>
            <a:r>
              <a:rPr lang="pt-BR" sz="1400" dirty="0" smtClean="0">
                <a:hlinkClick r:id="rId4" action="ppaction://hlinkfile"/>
              </a:rPr>
              <a:t> IX da IN.doc</a:t>
            </a:r>
            <a:endParaRPr lang="pt-BR" sz="1400" dirty="0" smtClean="0"/>
          </a:p>
          <a:p>
            <a:pPr marL="457200" indent="-457200">
              <a:buAutoNum type="alphaLcParenR"/>
            </a:pPr>
            <a:r>
              <a:rPr lang="pt-BR" sz="2800" dirty="0" smtClean="0"/>
              <a:t>Inadimplência decorrente da ausência de prestação de   contas; </a:t>
            </a:r>
            <a:r>
              <a:rPr lang="pt-BR" sz="1400" dirty="0" smtClean="0">
                <a:hlinkClick r:id="rId5" action="ppaction://hlinkfile"/>
              </a:rPr>
              <a:t>ANEXOS\ANEXO X</a:t>
            </a:r>
            <a:r>
              <a:rPr lang="pt-BR" sz="1400" dirty="0" smtClean="0">
                <a:hlinkClick r:id="rId6" action="ppaction://hlinkfile"/>
              </a:rPr>
              <a:t> da IN.doc</a:t>
            </a:r>
            <a:endParaRPr lang="pt-BR" sz="1400" dirty="0" smtClean="0"/>
          </a:p>
          <a:p>
            <a:pPr marL="457200" indent="-457200">
              <a:buAutoNum type="alphaLcParenR"/>
            </a:pPr>
            <a:r>
              <a:rPr lang="pt-BR" sz="2800" dirty="0" smtClean="0"/>
              <a:t>Aprovação das prestações de contas; </a:t>
            </a:r>
            <a:r>
              <a:rPr lang="pt-BR" sz="1400" dirty="0" smtClean="0">
                <a:hlinkClick r:id="rId7" action="ppaction://hlinkfile"/>
              </a:rPr>
              <a:t>ANEXOS\ANEXO XI </a:t>
            </a:r>
            <a:r>
              <a:rPr lang="pt-BR" sz="1400" dirty="0" smtClean="0">
                <a:hlinkClick r:id="rId8" action="ppaction://hlinkfile"/>
              </a:rPr>
              <a:t>da IN.doc</a:t>
            </a:r>
            <a:endParaRPr lang="pt-BR" sz="1400" dirty="0" smtClean="0"/>
          </a:p>
          <a:p>
            <a:pPr marL="457200" indent="-457200">
              <a:buAutoNum type="alphaLcParenR"/>
            </a:pPr>
            <a:r>
              <a:rPr lang="pt-BR" sz="2800" dirty="0" smtClean="0"/>
              <a:t>Não aprovação das prestações de contas </a:t>
            </a:r>
            <a:r>
              <a:rPr lang="pt-BR" sz="1400" dirty="0" smtClean="0">
                <a:hlinkClick r:id="rId9" action="ppaction://hlinkfile"/>
              </a:rPr>
              <a:t>ANEXOS\ANEXO</a:t>
            </a:r>
            <a:r>
              <a:rPr lang="pt-BR" sz="1400" dirty="0" smtClean="0">
                <a:hlinkClick r:id="rId10" action="ppaction://hlinkfile"/>
              </a:rPr>
              <a:t>  XII da IN.doc</a:t>
            </a:r>
            <a:endParaRPr lang="pt-BR" sz="1400" dirty="0" smtClean="0"/>
          </a:p>
          <a:p>
            <a:pPr marL="457200" indent="-457200" algn="just">
              <a:buNone/>
            </a:pPr>
            <a:endParaRPr lang="pt-BR" sz="2200" dirty="0" smtClean="0"/>
          </a:p>
          <a:p>
            <a:pPr marL="457200" indent="-457200">
              <a:buAutoNum type="arabicPeriod"/>
            </a:pPr>
            <a:endParaRPr lang="pt-BR" sz="2200" dirty="0" smtClean="0"/>
          </a:p>
          <a:p>
            <a:pPr>
              <a:buNone/>
            </a:pPr>
            <a:endParaRPr lang="pt-BR" b="1" i="1" dirty="0" smtClean="0"/>
          </a:p>
          <a:p>
            <a:pPr>
              <a:buNone/>
            </a:pPr>
            <a:endParaRPr lang="pt-BR" dirty="0"/>
          </a:p>
        </p:txBody>
      </p:sp>
    </p:spTree>
    <p:extLst>
      <p:ext uri="{BB962C8B-B14F-4D97-AF65-F5344CB8AC3E}">
        <p14:creationId xmlns:p14="http://schemas.microsoft.com/office/powerpoint/2010/main" val="36166763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C:\Users\paulomarcondes\Pictures\FOTOS CGE\PRÉDIO NOVO\1 Prédio CGE.jpg"/>
          <p:cNvPicPr/>
          <p:nvPr/>
        </p:nvPicPr>
        <p:blipFill rotWithShape="1">
          <a:blip r:embed="rId2">
            <a:clrChange>
              <a:clrFrom>
                <a:srgbClr val="58A9D6"/>
              </a:clrFrom>
              <a:clrTo>
                <a:srgbClr val="58A9D6">
                  <a:alpha val="0"/>
                </a:srgbClr>
              </a:clrTo>
            </a:clrChange>
            <a:extLst>
              <a:ext uri="{28A0092B-C50C-407E-A947-70E740481C1C}">
                <a14:useLocalDpi xmlns:a14="http://schemas.microsoft.com/office/drawing/2010/main" val="0"/>
              </a:ext>
            </a:extLst>
          </a:blip>
          <a:srcRect b="20741"/>
          <a:stretch/>
        </p:blipFill>
        <p:spPr bwMode="auto">
          <a:xfrm>
            <a:off x="1" y="0"/>
            <a:ext cx="9143999" cy="6858000"/>
          </a:xfrm>
          <a:prstGeom prst="rect">
            <a:avLst/>
          </a:prstGeom>
          <a:noFill/>
          <a:ln>
            <a:noFill/>
          </a:ln>
          <a:extLst>
            <a:ext uri="{53640926-AAD7-44D8-BBD7-CCE9431645EC}">
              <a14:shadowObscured xmlns:a14="http://schemas.microsoft.com/office/drawing/2010/main"/>
            </a:ext>
          </a:extLst>
        </p:spPr>
      </p:pic>
      <p:pic>
        <p:nvPicPr>
          <p:cNvPr id="6" name="Imagem 5"/>
          <p:cNvPicPr>
            <a:picLocks noChangeAspect="1"/>
          </p:cNvPicPr>
          <p:nvPr/>
        </p:nvPicPr>
        <p:blipFill rotWithShape="1">
          <a:blip r:embed="rId3">
            <a:extLst>
              <a:ext uri="{28A0092B-C50C-407E-A947-70E740481C1C}">
                <a14:useLocalDpi xmlns:a14="http://schemas.microsoft.com/office/drawing/2010/main" val="0"/>
              </a:ext>
            </a:extLst>
          </a:blip>
          <a:srcRect t="-1" r="2749" b="39149"/>
          <a:stretch/>
        </p:blipFill>
        <p:spPr bwMode="auto">
          <a:xfrm>
            <a:off x="3351530" y="5877272"/>
            <a:ext cx="2440940" cy="871167"/>
          </a:xfrm>
          <a:prstGeom prst="rect">
            <a:avLst/>
          </a:prstGeom>
          <a:noFill/>
          <a:ln>
            <a:noFill/>
          </a:ln>
          <a:extLst>
            <a:ext uri="{53640926-AAD7-44D8-BBD7-CCE9431645EC}">
              <a14:shadowObscured xmlns:a14="http://schemas.microsoft.com/office/drawing/2010/main"/>
            </a:ext>
          </a:extLst>
        </p:spPr>
      </p:pic>
      <p:pic>
        <p:nvPicPr>
          <p:cNvPr id="7" name="Imagem 6" descr="C:\Users\paulomarcondes\AppData\Local\Microsoft\Windows\Temporary Internet Files\Content.Word\Papel timbrado.png"/>
          <p:cNvPicPr/>
          <p:nvPr/>
        </p:nvPicPr>
        <p:blipFill rotWithShape="1">
          <a:blip r:embed="rId4" cstate="print">
            <a:extLst>
              <a:ext uri="{28A0092B-C50C-407E-A947-70E740481C1C}">
                <a14:useLocalDpi xmlns:a14="http://schemas.microsoft.com/office/drawing/2010/main" val="0"/>
              </a:ext>
            </a:extLst>
          </a:blip>
          <a:srcRect l="69061" t="16898"/>
          <a:stretch/>
        </p:blipFill>
        <p:spPr bwMode="auto">
          <a:xfrm>
            <a:off x="385842" y="0"/>
            <a:ext cx="2520280" cy="1512663"/>
          </a:xfrm>
          <a:prstGeom prst="rect">
            <a:avLst/>
          </a:prstGeom>
          <a:noFill/>
          <a:ln>
            <a:noFill/>
          </a:ln>
          <a:extLst>
            <a:ext uri="{53640926-AAD7-44D8-BBD7-CCE9431645EC}">
              <a14:shadowObscured xmlns:a14="http://schemas.microsoft.com/office/drawing/2010/main"/>
            </a:ext>
          </a:extLst>
        </p:spPr>
      </p:pic>
      <p:sp>
        <p:nvSpPr>
          <p:cNvPr id="5" name="CaixaDeTexto 4"/>
          <p:cNvSpPr txBox="1"/>
          <p:nvPr/>
        </p:nvSpPr>
        <p:spPr>
          <a:xfrm>
            <a:off x="142845" y="1357298"/>
            <a:ext cx="6429420" cy="1077218"/>
          </a:xfrm>
          <a:prstGeom prst="rect">
            <a:avLst/>
          </a:prstGeom>
          <a:noFill/>
        </p:spPr>
        <p:txBody>
          <a:bodyPr wrap="square" rtlCol="0">
            <a:spAutoFit/>
          </a:bodyPr>
          <a:lstStyle/>
          <a:p>
            <a:r>
              <a:rPr lang="pt-BR" sz="1600" b="1" i="1" dirty="0" smtClean="0">
                <a:solidFill>
                  <a:srgbClr val="C00000"/>
                </a:solidFill>
              </a:rPr>
              <a:t>Av. Pedro Freitas, 1900, 2º andar • Prédio CGE/ATI • Bairro São Pedro,  CEP 64018-900 • Centro Administrativo • Teresina, Piauí, Brasil</a:t>
            </a:r>
            <a:r>
              <a:rPr lang="pt-BR" sz="1600" b="1" dirty="0" smtClean="0">
                <a:solidFill>
                  <a:srgbClr val="C00000"/>
                </a:solidFill>
              </a:rPr>
              <a:t/>
            </a:r>
            <a:br>
              <a:rPr lang="pt-BR" sz="1600" b="1" dirty="0" smtClean="0">
                <a:solidFill>
                  <a:srgbClr val="C00000"/>
                </a:solidFill>
              </a:rPr>
            </a:br>
            <a:r>
              <a:rPr lang="pt-BR" sz="1600" b="1" i="1" dirty="0" smtClean="0">
                <a:solidFill>
                  <a:srgbClr val="C00000"/>
                </a:solidFill>
              </a:rPr>
              <a:t>Fone: (86) 3211-0590 </a:t>
            </a:r>
            <a:r>
              <a:rPr lang="pt-BR" sz="1600" b="1" i="1" dirty="0" smtClean="0"/>
              <a:t>• </a:t>
            </a:r>
            <a:r>
              <a:rPr lang="pt-BR" sz="1600" b="1" i="1" dirty="0" err="1" smtClean="0">
                <a:solidFill>
                  <a:srgbClr val="0070C0"/>
                </a:solidFill>
              </a:rPr>
              <a:t>E-mail</a:t>
            </a:r>
            <a:r>
              <a:rPr lang="pt-BR" sz="1600" b="1" i="1" dirty="0" smtClean="0">
                <a:solidFill>
                  <a:srgbClr val="0070C0"/>
                </a:solidFill>
              </a:rPr>
              <a:t>: cge@cge.pi.gov.br</a:t>
            </a:r>
            <a:endParaRPr lang="pt-BR" sz="1600" b="1" dirty="0">
              <a:solidFill>
                <a:srgbClr val="0070C0"/>
              </a:solidFill>
            </a:endParaRPr>
          </a:p>
        </p:txBody>
      </p:sp>
    </p:spTree>
    <p:extLst>
      <p:ext uri="{BB962C8B-B14F-4D97-AF65-F5344CB8AC3E}">
        <p14:creationId xmlns:p14="http://schemas.microsoft.com/office/powerpoint/2010/main" val="250662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b="1" u="sng" dirty="0"/>
              <a:t>Elementos de Despesas a serem utilizados </a:t>
            </a:r>
            <a:r>
              <a:rPr lang="pt-BR" sz="2200" u="sng" dirty="0"/>
              <a:t>(art. 12º  itens II e III da IN)</a:t>
            </a:r>
            <a:endParaRPr lang="pt-BR" sz="2200" dirty="0"/>
          </a:p>
        </p:txBody>
      </p:sp>
      <p:sp>
        <p:nvSpPr>
          <p:cNvPr id="3" name="Espaço Reservado para Conteúdo 2"/>
          <p:cNvSpPr>
            <a:spLocks noGrp="1"/>
          </p:cNvSpPr>
          <p:nvPr>
            <p:ph idx="1"/>
          </p:nvPr>
        </p:nvSpPr>
        <p:spPr/>
        <p:txBody>
          <a:bodyPr>
            <a:normAutofit fontScale="92500" lnSpcReduction="10000"/>
          </a:bodyPr>
          <a:lstStyle/>
          <a:p>
            <a:endParaRPr lang="pt-BR" u="sng" dirty="0" smtClean="0"/>
          </a:p>
          <a:p>
            <a:pPr>
              <a:buNone/>
            </a:pPr>
            <a:r>
              <a:rPr lang="pt-BR" sz="2200" dirty="0" smtClean="0"/>
              <a:t>33.90.14 (diárias civil)      casos excepcionais (SSP, SEJUS, SASC, </a:t>
            </a:r>
          </a:p>
          <a:p>
            <a:pPr>
              <a:buNone/>
            </a:pPr>
            <a:r>
              <a:rPr lang="pt-BR" sz="2200" dirty="0" smtClean="0"/>
              <a:t>33.90.15 (diárias militar)  PM e Corpo de Bombeiros)</a:t>
            </a:r>
          </a:p>
          <a:p>
            <a:pPr>
              <a:buNone/>
            </a:pPr>
            <a:r>
              <a:rPr lang="pt-BR" sz="2200" dirty="0" smtClean="0"/>
              <a:t>33.90.30 (consumo)</a:t>
            </a:r>
          </a:p>
          <a:p>
            <a:pPr>
              <a:buNone/>
            </a:pPr>
            <a:r>
              <a:rPr lang="pt-BR" sz="2200" dirty="0" smtClean="0"/>
              <a:t>33.90.33 (passagens e locomoção)</a:t>
            </a:r>
          </a:p>
          <a:p>
            <a:pPr>
              <a:buNone/>
            </a:pPr>
            <a:r>
              <a:rPr lang="pt-BR" sz="2200" b="1" dirty="0" smtClean="0">
                <a:solidFill>
                  <a:srgbClr val="FF0000"/>
                </a:solidFill>
              </a:rPr>
              <a:t>*33.90.36 (serviços de terceiro – pessoa física)</a:t>
            </a:r>
          </a:p>
          <a:p>
            <a:pPr>
              <a:buNone/>
            </a:pPr>
            <a:r>
              <a:rPr lang="pt-BR" sz="2200" dirty="0" smtClean="0"/>
              <a:t>33.90.39 (serviço terceiro – pessoa jurídica)</a:t>
            </a:r>
          </a:p>
          <a:p>
            <a:pPr>
              <a:buNone/>
            </a:pPr>
            <a:r>
              <a:rPr lang="pt-BR" dirty="0" smtClean="0"/>
              <a:t>* Subitem </a:t>
            </a:r>
            <a:r>
              <a:rPr lang="pt-BR" dirty="0" smtClean="0">
                <a:solidFill>
                  <a:srgbClr val="FF0000"/>
                </a:solidFill>
              </a:rPr>
              <a:t>73</a:t>
            </a:r>
            <a:r>
              <a:rPr lang="pt-BR" dirty="0" smtClean="0"/>
              <a:t> </a:t>
            </a:r>
            <a:r>
              <a:rPr lang="pt-BR" sz="2200" dirty="0" smtClean="0"/>
              <a:t>(adiantamentos Diversos suprimentos de fundos)</a:t>
            </a:r>
          </a:p>
          <a:p>
            <a:pPr>
              <a:buNone/>
            </a:pPr>
            <a:r>
              <a:rPr lang="pt-BR" dirty="0" smtClean="0">
                <a:solidFill>
                  <a:srgbClr val="FF0000"/>
                </a:solidFill>
              </a:rPr>
              <a:t>* Os serviços empenhados nessa rubrica necessitam também que seja emitida uma NE no elemento de despesa 33.90.47.18 (obrigações tributárias e de contribuições</a:t>
            </a:r>
            <a:r>
              <a:rPr lang="pt-BR" dirty="0" smtClean="0"/>
              <a:t>)</a:t>
            </a:r>
          </a:p>
          <a:p>
            <a:pPr>
              <a:buNone/>
            </a:pPr>
            <a:endParaRPr lang="pt-BR" dirty="0" smtClean="0"/>
          </a:p>
          <a:p>
            <a:pPr>
              <a:buNone/>
            </a:pPr>
            <a:endParaRPr lang="pt-BR" dirty="0"/>
          </a:p>
        </p:txBody>
      </p:sp>
      <p:sp>
        <p:nvSpPr>
          <p:cNvPr id="5" name="Chave esquerda 4"/>
          <p:cNvSpPr/>
          <p:nvPr/>
        </p:nvSpPr>
        <p:spPr>
          <a:xfrm>
            <a:off x="3585268" y="1896656"/>
            <a:ext cx="254772" cy="43204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311363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99592" y="1196752"/>
            <a:ext cx="7772400" cy="2736304"/>
          </a:xfrm>
        </p:spPr>
        <p:txBody>
          <a:bodyPr>
            <a:normAutofit/>
          </a:bodyPr>
          <a:lstStyle/>
          <a:p>
            <a:pPr algn="ctr"/>
            <a:r>
              <a:rPr lang="pt-BR" b="1" dirty="0" smtClean="0"/>
              <a:t>MANUAL OPERACIONAL </a:t>
            </a:r>
            <a:br>
              <a:rPr lang="pt-BR" b="1" dirty="0" smtClean="0"/>
            </a:br>
            <a:r>
              <a:rPr lang="pt-BR" b="1" dirty="0" smtClean="0"/>
              <a:t>DE SUPRIMENTO DE FUNDOS</a:t>
            </a:r>
            <a:endParaRPr lang="pt-BR" b="1" dirty="0"/>
          </a:p>
        </p:txBody>
      </p:sp>
      <p:sp>
        <p:nvSpPr>
          <p:cNvPr id="3" name="Retângulo 2"/>
          <p:cNvSpPr/>
          <p:nvPr/>
        </p:nvSpPr>
        <p:spPr>
          <a:xfrm>
            <a:off x="1835696" y="3717032"/>
            <a:ext cx="6228184" cy="1477328"/>
          </a:xfrm>
          <a:prstGeom prst="rect">
            <a:avLst/>
          </a:prstGeom>
        </p:spPr>
        <p:txBody>
          <a:bodyPr wrap="square">
            <a:spAutoFit/>
          </a:bodyPr>
          <a:lstStyle/>
          <a:p>
            <a:pPr lvl="0" algn="just"/>
            <a:r>
              <a:rPr lang="pt-BR" b="1" dirty="0" smtClean="0"/>
              <a:t>Elaboração: </a:t>
            </a:r>
          </a:p>
          <a:p>
            <a:pPr lvl="0" algn="just"/>
            <a:r>
              <a:rPr lang="pt-BR" b="1" dirty="0" smtClean="0"/>
              <a:t>Rosângela </a:t>
            </a:r>
            <a:r>
              <a:rPr lang="pt-BR" b="1" dirty="0"/>
              <a:t>Maria Barbosa de </a:t>
            </a:r>
            <a:r>
              <a:rPr lang="pt-BR" b="1" dirty="0" smtClean="0"/>
              <a:t>Albuquerque</a:t>
            </a:r>
          </a:p>
          <a:p>
            <a:pPr lvl="0" algn="just"/>
            <a:r>
              <a:rPr lang="pt-BR" b="1" dirty="0"/>
              <a:t>Teresinha Osório </a:t>
            </a:r>
            <a:r>
              <a:rPr lang="pt-BR" b="1" dirty="0" smtClean="0"/>
              <a:t>Pitombeira</a:t>
            </a:r>
          </a:p>
          <a:p>
            <a:pPr lvl="0" algn="just"/>
            <a:r>
              <a:rPr lang="pt-BR" b="1" dirty="0"/>
              <a:t>Revisão: Darcy </a:t>
            </a:r>
            <a:r>
              <a:rPr lang="pt-BR" b="1" dirty="0" smtClean="0"/>
              <a:t>Siqueira </a:t>
            </a:r>
            <a:r>
              <a:rPr lang="pt-BR" b="1" dirty="0"/>
              <a:t>Albuquerque </a:t>
            </a:r>
            <a:r>
              <a:rPr lang="pt-BR" b="1" dirty="0" smtClean="0"/>
              <a:t>Júnior</a:t>
            </a:r>
          </a:p>
          <a:p>
            <a:pPr lvl="0" algn="just"/>
            <a:r>
              <a:rPr lang="pt-BR" b="1" dirty="0"/>
              <a:t>Coordenador: Márcio Rodrigo de </a:t>
            </a:r>
            <a:r>
              <a:rPr lang="pt-BR" b="1" dirty="0" smtClean="0"/>
              <a:t>Araújo</a:t>
            </a:r>
            <a:endParaRPr lang="pt-BR" dirty="0">
              <a:solidFill>
                <a:prstClr val="black"/>
              </a:solidFill>
              <a:latin typeface="Calibri"/>
            </a:endParaRPr>
          </a:p>
        </p:txBody>
      </p:sp>
      <p:pic>
        <p:nvPicPr>
          <p:cNvPr id="4" name="Imagem 3"/>
          <p:cNvPicPr>
            <a:picLocks noChangeAspect="1"/>
          </p:cNvPicPr>
          <p:nvPr/>
        </p:nvPicPr>
        <p:blipFill rotWithShape="1">
          <a:blip r:embed="rId2">
            <a:extLst>
              <a:ext uri="{28A0092B-C50C-407E-A947-70E740481C1C}">
                <a14:useLocalDpi xmlns:a14="http://schemas.microsoft.com/office/drawing/2010/main" val="0"/>
              </a:ext>
            </a:extLst>
          </a:blip>
          <a:srcRect t="-1" r="2749" b="39149"/>
          <a:stretch/>
        </p:blipFill>
        <p:spPr bwMode="auto">
          <a:xfrm>
            <a:off x="3131840" y="260648"/>
            <a:ext cx="2440940" cy="87116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67192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FUNDAMENTAÇÃO LEGAL DOS MANUAIS OPERACIONAIS</a:t>
            </a:r>
            <a:endParaRPr lang="pt-BR" b="1" dirty="0"/>
          </a:p>
        </p:txBody>
      </p:sp>
      <p:sp>
        <p:nvSpPr>
          <p:cNvPr id="3" name="Espaço Reservado para Conteúdo 2"/>
          <p:cNvSpPr>
            <a:spLocks noGrp="1"/>
          </p:cNvSpPr>
          <p:nvPr>
            <p:ph sz="quarter" idx="1"/>
          </p:nvPr>
        </p:nvSpPr>
        <p:spPr>
          <a:xfrm>
            <a:off x="611560" y="2204864"/>
            <a:ext cx="7920880" cy="3096344"/>
          </a:xfrm>
        </p:spPr>
        <p:txBody>
          <a:bodyPr>
            <a:normAutofit/>
          </a:bodyPr>
          <a:lstStyle/>
          <a:p>
            <a:r>
              <a:rPr lang="pt-BR" sz="2400" dirty="0"/>
              <a:t>Portaria CGE 032/16 (metodologia de trabalho)</a:t>
            </a:r>
          </a:p>
          <a:p>
            <a:r>
              <a:rPr lang="pt-BR" sz="2400" dirty="0" smtClean="0"/>
              <a:t>Instrução </a:t>
            </a:r>
            <a:r>
              <a:rPr lang="pt-BR" sz="2400" dirty="0"/>
              <a:t>Normativa CGE Nº 01/2016 (implantação dos Manuais)</a:t>
            </a:r>
          </a:p>
          <a:p>
            <a:pPr marL="109728" indent="0">
              <a:buNone/>
            </a:pPr>
            <a:endParaRPr lang="pt-BR" sz="2400" dirty="0"/>
          </a:p>
        </p:txBody>
      </p:sp>
    </p:spTree>
    <p:extLst>
      <p:ext uri="{BB962C8B-B14F-4D97-AF65-F5344CB8AC3E}">
        <p14:creationId xmlns:p14="http://schemas.microsoft.com/office/powerpoint/2010/main" val="1562274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MOTIVAÇÃO</a:t>
            </a:r>
            <a:endParaRPr lang="pt-BR" b="1" dirty="0"/>
          </a:p>
        </p:txBody>
      </p:sp>
      <p:sp>
        <p:nvSpPr>
          <p:cNvPr id="3" name="Espaço Reservado para Conteúdo 2"/>
          <p:cNvSpPr>
            <a:spLocks noGrp="1"/>
          </p:cNvSpPr>
          <p:nvPr>
            <p:ph sz="quarter" idx="1"/>
          </p:nvPr>
        </p:nvSpPr>
        <p:spPr/>
        <p:txBody>
          <a:bodyPr>
            <a:normAutofit/>
          </a:bodyPr>
          <a:lstStyle/>
          <a:p>
            <a:endParaRPr lang="pt-BR" sz="2000" dirty="0" smtClean="0"/>
          </a:p>
          <a:p>
            <a:endParaRPr lang="pt-BR" sz="2000" dirty="0"/>
          </a:p>
          <a:p>
            <a:r>
              <a:rPr lang="pt-BR" sz="2200" dirty="0" smtClean="0"/>
              <a:t>Valor Gasto pelo Estado com Suprimento de Fundos em 2015: R$ &gt; 6 milhões</a:t>
            </a:r>
          </a:p>
          <a:p>
            <a:endParaRPr lang="pt-BR" sz="2200" dirty="0" smtClean="0"/>
          </a:p>
          <a:p>
            <a:r>
              <a:rPr lang="pt-BR" sz="2200" dirty="0" smtClean="0"/>
              <a:t>Ausência de Mecanismos de Controles</a:t>
            </a:r>
            <a:endParaRPr lang="pt-BR" sz="2200" dirty="0"/>
          </a:p>
        </p:txBody>
      </p:sp>
    </p:spTree>
    <p:extLst>
      <p:ext uri="{BB962C8B-B14F-4D97-AF65-F5344CB8AC3E}">
        <p14:creationId xmlns:p14="http://schemas.microsoft.com/office/powerpoint/2010/main" val="206571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568" y="188640"/>
            <a:ext cx="8229600" cy="1143000"/>
          </a:xfrm>
        </p:spPr>
        <p:txBody>
          <a:bodyPr>
            <a:normAutofit/>
          </a:bodyPr>
          <a:lstStyle/>
          <a:p>
            <a:r>
              <a:rPr lang="pt-BR" sz="3200" b="1" dirty="0" smtClean="0"/>
              <a:t>OBJETIVOS DO MANUAL OPERACIONAL DE SUPRIMENTO DE FUNDOS</a:t>
            </a:r>
            <a:endParaRPr lang="pt-BR" sz="3200" b="1" dirty="0"/>
          </a:p>
        </p:txBody>
      </p:sp>
      <p:sp>
        <p:nvSpPr>
          <p:cNvPr id="3" name="Espaço Reservado para Conteúdo 2"/>
          <p:cNvSpPr>
            <a:spLocks noGrp="1"/>
          </p:cNvSpPr>
          <p:nvPr>
            <p:ph sz="quarter" idx="1"/>
          </p:nvPr>
        </p:nvSpPr>
        <p:spPr/>
        <p:txBody>
          <a:bodyPr>
            <a:normAutofit/>
          </a:bodyPr>
          <a:lstStyle/>
          <a:p>
            <a:pPr algn="just"/>
            <a:r>
              <a:rPr lang="pt-BR" dirty="0" smtClean="0"/>
              <a:t>Racionalizar </a:t>
            </a:r>
            <a:r>
              <a:rPr lang="pt-BR" dirty="0"/>
              <a:t>e padronizar os procedimentos operacionais de gestão dos órgãos e entidades </a:t>
            </a:r>
            <a:r>
              <a:rPr lang="pt-BR" dirty="0" smtClean="0"/>
              <a:t>do </a:t>
            </a:r>
            <a:r>
              <a:rPr lang="pt-BR" dirty="0"/>
              <a:t>Poder Executivo </a:t>
            </a:r>
            <a:r>
              <a:rPr lang="pt-BR" dirty="0" smtClean="0"/>
              <a:t>estadual</a:t>
            </a:r>
            <a:r>
              <a:rPr lang="pt-BR" dirty="0"/>
              <a:t> </a:t>
            </a:r>
            <a:endParaRPr lang="pt-BR" dirty="0" smtClean="0"/>
          </a:p>
          <a:p>
            <a:pPr marL="109728" indent="0" algn="just">
              <a:buNone/>
            </a:pPr>
            <a:endParaRPr lang="pt-BR" dirty="0"/>
          </a:p>
          <a:p>
            <a:pPr algn="just"/>
            <a:r>
              <a:rPr lang="pt-BR" dirty="0" smtClean="0"/>
              <a:t>Manter </a:t>
            </a:r>
            <a:r>
              <a:rPr lang="pt-BR" dirty="0"/>
              <a:t>e melhorar continuamente as boas práticas de gestão dos órgãos e entidades da Administração Pública estadual</a:t>
            </a:r>
          </a:p>
        </p:txBody>
      </p:sp>
    </p:spTree>
    <p:extLst>
      <p:ext uri="{BB962C8B-B14F-4D97-AF65-F5344CB8AC3E}">
        <p14:creationId xmlns:p14="http://schemas.microsoft.com/office/powerpoint/2010/main" val="7192423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2171</TotalTime>
  <Words>4459</Words>
  <Application>Microsoft Office PowerPoint</Application>
  <PresentationFormat>Apresentação na tela (4:3)</PresentationFormat>
  <Paragraphs>303</Paragraphs>
  <Slides>49</Slides>
  <Notes>4</Notes>
  <HiddenSlides>0</HiddenSlides>
  <MMClips>0</MMClips>
  <ScaleCrop>false</ScaleCrop>
  <HeadingPairs>
    <vt:vector size="4" baseType="variant">
      <vt:variant>
        <vt:lpstr>Tema</vt:lpstr>
      </vt:variant>
      <vt:variant>
        <vt:i4>2</vt:i4>
      </vt:variant>
      <vt:variant>
        <vt:lpstr>Títulos de slides</vt:lpstr>
      </vt:variant>
      <vt:variant>
        <vt:i4>49</vt:i4>
      </vt:variant>
    </vt:vector>
  </HeadingPairs>
  <TitlesOfParts>
    <vt:vector size="51" baseType="lpstr">
      <vt:lpstr>Fluxo</vt:lpstr>
      <vt:lpstr>Concurso</vt:lpstr>
      <vt:lpstr>Apresentação do PowerPoint</vt:lpstr>
      <vt:lpstr>FUNDAMENTAÇÃO LEGAL</vt:lpstr>
      <vt:lpstr>Conceito</vt:lpstr>
      <vt:lpstr>Da Classificação Orçamentária (art. 2º e 6º do decreto e 2º, 3º  e 12º da IN)</vt:lpstr>
      <vt:lpstr>Elementos de Despesas a serem utilizados (art. 12º  itens II e III da IN)</vt:lpstr>
      <vt:lpstr>MANUAL OPERACIONAL  DE SUPRIMENTO DE FUNDOS</vt:lpstr>
      <vt:lpstr>FUNDAMENTAÇÃO LEGAL DOS MANUAIS OPERACIONAIS</vt:lpstr>
      <vt:lpstr>MOTIVAÇÃO</vt:lpstr>
      <vt:lpstr>OBJETIVOS DO MANUAL OPERACIONAL DE SUPRIMENTO DE FUNDOS</vt:lpstr>
      <vt:lpstr>ESTRUTURA DO MANUAL OPERACIONAL DE DIÁRIAS</vt:lpstr>
      <vt:lpstr> Tarefa 1: Requisitar o suprimento de fundos. (Servidor/Tomador) </vt:lpstr>
      <vt:lpstr> Tarefa 3: Analisar a solução de atendimento à demanda (Setor Administrativo/Financeiro)  </vt:lpstr>
      <vt:lpstr>Checklist 1 - Servidores impedidos de receberem suprimento de fundos. (art 8º do decreto 16.226/15)</vt:lpstr>
      <vt:lpstr>Checklist 2 -Finalidades e Limites  (Art. 3º do Decreto 16.226/2015)  </vt:lpstr>
      <vt:lpstr>Finalidade (Art. 3º do Dec. 16.226/2015)</vt:lpstr>
      <vt:lpstr>Observação</vt:lpstr>
      <vt:lpstr>Despesa de pequeno vulto</vt:lpstr>
      <vt:lpstr>  Checklist 3 -  Despesas vedadas por meio de Suprimento de Fundos( art. 4º do decreto 16.226/15): </vt:lpstr>
      <vt:lpstr>Apresentação do PowerPoint</vt:lpstr>
      <vt:lpstr>  Tarefa 11: Distribuir os recursos por meio do Cartão Corporativo - CCGEP (Responsável pelo Centro de Custo). </vt:lpstr>
      <vt:lpstr>Checklist 5 - Modalidades e limites de uso do Cartão Corporativo do Governo do Estado do Piaui – CCGEP</vt:lpstr>
      <vt:lpstr>APLICAÇÃO DOS RECURSOS</vt:lpstr>
      <vt:lpstr>Checklist 6 -  Documentos comprobatórios da despesa</vt:lpstr>
      <vt:lpstr>checklist 7 - Procedimentos adotados pelo tomador, no pagamento a Prestadores de Serviços- PF, por meio de Suprimento de Fundos. </vt:lpstr>
      <vt:lpstr>checklist 7 - Procedimentos adotados pelo tomador, no pagamento a Prestadores de Serviços- PF, por meio de Suprimento de Fundos</vt:lpstr>
      <vt:lpstr>  Tarefa.12: Consolidar os dados dos prestadores de serviços - PF (Setor Financeiro) </vt:lpstr>
      <vt:lpstr>  Tarefa 13: Recolher e Contabilizar as contribuições patronais, referentes aos prestadores de serviços - PF. (Setor Financeiro) </vt:lpstr>
      <vt:lpstr> Tarefa 14: Preparar a prestação de contas e devolver os saldos não utilizados(Tomador) </vt:lpstr>
      <vt:lpstr> SUB-PROCESSO - ANÁLISE DA PRESTAÇÃO DE CONTAS (NCG) </vt:lpstr>
      <vt:lpstr>Checklist 11. Informações sobre as situações das prestações de contas para os ajustes contábeis:</vt:lpstr>
      <vt:lpstr>Checklist 10.  Critérios de análise da prestação de contas e tipos de relatório; </vt:lpstr>
      <vt:lpstr>Apresentação do PowerPoint</vt:lpstr>
      <vt:lpstr>Tarefa 19: Transferir os saldos remanescentes e rendimentos  e monitorar os gastos (Responsável pelo Centro de Custo)    </vt:lpstr>
      <vt:lpstr>Cartão Corporativo</vt:lpstr>
      <vt:lpstr>Cartão Corporativo</vt:lpstr>
      <vt:lpstr>Dos prazos para aplicação e prestação de contas de suprimento (Art. 11º  do Decreto)</vt:lpstr>
      <vt:lpstr>Observação</vt:lpstr>
      <vt:lpstr>Observação (Art. 17º  parágrafo único da IN)</vt:lpstr>
      <vt:lpstr>Das retenções e recolhimentos de tributos e contribuições (novidade)</vt:lpstr>
      <vt:lpstr>Das retenções e recolhimentos de tributos e contribuições</vt:lpstr>
      <vt:lpstr>Das retenções e recolhimentos de tributos e contribuições</vt:lpstr>
      <vt:lpstr>Das retenções e recolhimentos  de contribuições ao INSS</vt:lpstr>
      <vt:lpstr>Procedimentos Práticos para efetuar as retenções e recolhimentos de contribuições ao INSS</vt:lpstr>
      <vt:lpstr>Procedimentos Práticos para efetuar as retenções e recolhimentos de contribuições ao INSS</vt:lpstr>
      <vt:lpstr>Procedimentos Práticos para efetuar as retenções e recolhimentos de contribuições ao INSS</vt:lpstr>
      <vt:lpstr>Procedimentos Práticos para efetuar as retenções e recolhimentos de contribuições ao INSS</vt:lpstr>
      <vt:lpstr>Das competências do NCG (Art. 16º  do Decreto)</vt:lpstr>
      <vt:lpstr>Das competências do NCG (Art. 16º  do Decreto)</vt:lpstr>
      <vt:lpstr>Apresentação do PowerPoint</vt:lpstr>
    </vt:vector>
  </TitlesOfParts>
  <Company>SEAD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Decreto nº 16.226/2015 e IN CGE/SEFAZ nº 01/2015</dc:title>
  <dc:creator>jviveiros</dc:creator>
  <cp:lastModifiedBy>Darcy Siqueira Albuquerque Junior</cp:lastModifiedBy>
  <cp:revision>179</cp:revision>
  <dcterms:created xsi:type="dcterms:W3CDTF">2015-12-08T15:55:05Z</dcterms:created>
  <dcterms:modified xsi:type="dcterms:W3CDTF">2017-02-01T16:26:56Z</dcterms:modified>
</cp:coreProperties>
</file>